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76" r:id="rId5"/>
    <p:sldMasterId id="2147483662" r:id="rId6"/>
  </p:sldMasterIdLst>
  <p:sldIdLst>
    <p:sldId id="269" r:id="rId7"/>
    <p:sldId id="257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4" r:id="rId20"/>
    <p:sldId id="271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6FE"/>
    <a:srgbClr val="009EE2"/>
    <a:srgbClr val="D2F5FF"/>
    <a:srgbClr val="5BC4F1"/>
    <a:srgbClr val="B5EAE0"/>
    <a:srgbClr val="D9FFFA"/>
    <a:srgbClr val="009881"/>
    <a:srgbClr val="B8FFF1"/>
    <a:srgbClr val="B3FFF0"/>
    <a:srgbClr val="89F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Macurová" userId="40839030-ea94-4baf-9f33-89ff4828a125" providerId="ADAL" clId="{F98BD46E-0089-4DD7-81A1-E1AEF1485BF6}"/>
    <pc:docChg chg="modSld">
      <pc:chgData name="Soňa Macurová" userId="40839030-ea94-4baf-9f33-89ff4828a125" providerId="ADAL" clId="{F98BD46E-0089-4DD7-81A1-E1AEF1485BF6}" dt="2022-08-22T09:14:13.687" v="31" actId="20577"/>
      <pc:docMkLst>
        <pc:docMk/>
      </pc:docMkLst>
      <pc:sldChg chg="modSp">
        <pc:chgData name="Soňa Macurová" userId="40839030-ea94-4baf-9f33-89ff4828a125" providerId="ADAL" clId="{F98BD46E-0089-4DD7-81A1-E1AEF1485BF6}" dt="2022-08-22T09:13:18.221" v="20" actId="20577"/>
        <pc:sldMkLst>
          <pc:docMk/>
          <pc:sldMk cId="2272059808" sldId="257"/>
        </pc:sldMkLst>
        <pc:spChg chg="mod">
          <ac:chgData name="Soňa Macurová" userId="40839030-ea94-4baf-9f33-89ff4828a125" providerId="ADAL" clId="{F98BD46E-0089-4DD7-81A1-E1AEF1485BF6}" dt="2022-08-22T09:12:45.945" v="10" actId="20577"/>
          <ac:spMkLst>
            <pc:docMk/>
            <pc:sldMk cId="2272059808" sldId="257"/>
            <ac:spMk id="8" creationId="{39531A38-F33D-4087-B203-BBF3E0944EAA}"/>
          </ac:spMkLst>
        </pc:spChg>
        <pc:spChg chg="mod">
          <ac:chgData name="Soňa Macurová" userId="40839030-ea94-4baf-9f33-89ff4828a125" providerId="ADAL" clId="{F98BD46E-0089-4DD7-81A1-E1AEF1485BF6}" dt="2022-08-22T09:13:18.221" v="20" actId="20577"/>
          <ac:spMkLst>
            <pc:docMk/>
            <pc:sldMk cId="2272059808" sldId="257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F98BD46E-0089-4DD7-81A1-E1AEF1485BF6}" dt="2022-08-22T09:12:41.501" v="8" actId="20577"/>
        <pc:sldMkLst>
          <pc:docMk/>
          <pc:sldMk cId="1287286663" sldId="269"/>
        </pc:sldMkLst>
        <pc:spChg chg="mod">
          <ac:chgData name="Soňa Macurová" userId="40839030-ea94-4baf-9f33-89ff4828a125" providerId="ADAL" clId="{F98BD46E-0089-4DD7-81A1-E1AEF1485BF6}" dt="2022-08-22T09:12:33.216" v="3" actId="20577"/>
          <ac:spMkLst>
            <pc:docMk/>
            <pc:sldMk cId="1287286663" sldId="269"/>
            <ac:spMk id="6" creationId="{D3B167F7-A0DB-461B-86F4-984F46166B91}"/>
          </ac:spMkLst>
        </pc:spChg>
        <pc:spChg chg="mod">
          <ac:chgData name="Soňa Macurová" userId="40839030-ea94-4baf-9f33-89ff4828a125" providerId="ADAL" clId="{F98BD46E-0089-4DD7-81A1-E1AEF1485BF6}" dt="2022-08-22T09:12:41.501" v="8" actId="20577"/>
          <ac:spMkLst>
            <pc:docMk/>
            <pc:sldMk cId="1287286663" sldId="269"/>
            <ac:spMk id="7" creationId="{DC113F0D-208B-477E-84A3-F919958FFAC1}"/>
          </ac:spMkLst>
        </pc:spChg>
      </pc:sldChg>
      <pc:sldChg chg="modSp">
        <pc:chgData name="Soňa Macurová" userId="40839030-ea94-4baf-9f33-89ff4828a125" providerId="ADAL" clId="{F98BD46E-0089-4DD7-81A1-E1AEF1485BF6}" dt="2022-08-22T09:13:46.044" v="29" actId="20577"/>
        <pc:sldMkLst>
          <pc:docMk/>
          <pc:sldMk cId="1727644627" sldId="272"/>
        </pc:sldMkLst>
        <pc:spChg chg="mod">
          <ac:chgData name="Soňa Macurová" userId="40839030-ea94-4baf-9f33-89ff4828a125" providerId="ADAL" clId="{F98BD46E-0089-4DD7-81A1-E1AEF1485BF6}" dt="2022-08-22T09:13:27.379" v="22" actId="20577"/>
          <ac:spMkLst>
            <pc:docMk/>
            <pc:sldMk cId="1727644627" sldId="272"/>
            <ac:spMk id="8" creationId="{39531A38-F33D-4087-B203-BBF3E0944EAA}"/>
          </ac:spMkLst>
        </pc:spChg>
        <pc:spChg chg="mod">
          <ac:chgData name="Soňa Macurová" userId="40839030-ea94-4baf-9f33-89ff4828a125" providerId="ADAL" clId="{F98BD46E-0089-4DD7-81A1-E1AEF1485BF6}" dt="2022-08-22T09:13:46.044" v="29" actId="20577"/>
          <ac:spMkLst>
            <pc:docMk/>
            <pc:sldMk cId="1727644627" sldId="27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F98BD46E-0089-4DD7-81A1-E1AEF1485BF6}" dt="2022-08-22T09:14:13.687" v="31" actId="20577"/>
        <pc:sldMkLst>
          <pc:docMk/>
          <pc:sldMk cId="900098643" sldId="284"/>
        </pc:sldMkLst>
        <pc:spChg chg="mod">
          <ac:chgData name="Soňa Macurová" userId="40839030-ea94-4baf-9f33-89ff4828a125" providerId="ADAL" clId="{F98BD46E-0089-4DD7-81A1-E1AEF1485BF6}" dt="2022-08-22T09:14:13.687" v="31" actId="20577"/>
          <ac:spMkLst>
            <pc:docMk/>
            <pc:sldMk cId="900098643" sldId="284"/>
            <ac:spMk id="8" creationId="{39531A38-F33D-4087-B203-BBF3E0944EAA}"/>
          </ac:spMkLst>
        </pc:spChg>
      </pc:sldChg>
    </pc:docChg>
  </pc:docChgLst>
  <pc:docChgLst>
    <pc:chgData name="Soňa Macurová" userId="40839030-ea94-4baf-9f33-89ff4828a125" providerId="ADAL" clId="{A7C41F66-0CDD-4C3E-8365-140B57042B0E}"/>
    <pc:docChg chg="custSel modSld">
      <pc:chgData name="Soňa Macurová" userId="40839030-ea94-4baf-9f33-89ff4828a125" providerId="ADAL" clId="{A7C41F66-0CDD-4C3E-8365-140B57042B0E}" dt="2022-10-06T08:30:33.753" v="16" actId="27636"/>
      <pc:docMkLst>
        <pc:docMk/>
      </pc:docMkLst>
      <pc:sldChg chg="modSp">
        <pc:chgData name="Soňa Macurová" userId="40839030-ea94-4baf-9f33-89ff4828a125" providerId="ADAL" clId="{A7C41F66-0CDD-4C3E-8365-140B57042B0E}" dt="2022-09-08T09:35:52.467" v="8" actId="13926"/>
        <pc:sldMkLst>
          <pc:docMk/>
          <pc:sldMk cId="2272059808" sldId="257"/>
        </pc:sldMkLst>
        <pc:spChg chg="mod">
          <ac:chgData name="Soňa Macurová" userId="40839030-ea94-4baf-9f33-89ff4828a125" providerId="ADAL" clId="{A7C41F66-0CDD-4C3E-8365-140B57042B0E}" dt="2022-09-08T09:35:52.467" v="8" actId="13926"/>
          <ac:spMkLst>
            <pc:docMk/>
            <pc:sldMk cId="2272059808" sldId="257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7C41F66-0CDD-4C3E-8365-140B57042B0E}" dt="2022-09-08T09:36:43.062" v="11" actId="13926"/>
        <pc:sldMkLst>
          <pc:docMk/>
          <pc:sldMk cId="1287286663" sldId="269"/>
        </pc:sldMkLst>
        <pc:spChg chg="mod">
          <ac:chgData name="Soňa Macurová" userId="40839030-ea94-4baf-9f33-89ff4828a125" providerId="ADAL" clId="{A7C41F66-0CDD-4C3E-8365-140B57042B0E}" dt="2022-09-08T09:36:43.062" v="11" actId="13926"/>
          <ac:spMkLst>
            <pc:docMk/>
            <pc:sldMk cId="1287286663" sldId="269"/>
            <ac:spMk id="7" creationId="{DC113F0D-208B-477E-84A3-F919958FFAC1}"/>
          </ac:spMkLst>
        </pc:spChg>
      </pc:sldChg>
      <pc:sldChg chg="modSp">
        <pc:chgData name="Soňa Macurová" userId="40839030-ea94-4baf-9f33-89ff4828a125" providerId="ADAL" clId="{A7C41F66-0CDD-4C3E-8365-140B57042B0E}" dt="2022-10-06T08:30:33.753" v="16" actId="27636"/>
        <pc:sldMkLst>
          <pc:docMk/>
          <pc:sldMk cId="1727644627" sldId="272"/>
        </pc:sldMkLst>
        <pc:spChg chg="mod">
          <ac:chgData name="Soňa Macurová" userId="40839030-ea94-4baf-9f33-89ff4828a125" providerId="ADAL" clId="{A7C41F66-0CDD-4C3E-8365-140B57042B0E}" dt="2022-10-06T08:30:33.753" v="16" actId="27636"/>
          <ac:spMkLst>
            <pc:docMk/>
            <pc:sldMk cId="1727644627" sldId="27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7C41F66-0CDD-4C3E-8365-140B57042B0E}" dt="2022-08-30T08:48:08.789" v="3" actId="6549"/>
        <pc:sldMkLst>
          <pc:docMk/>
          <pc:sldMk cId="3193719920" sldId="281"/>
        </pc:sldMkLst>
        <pc:spChg chg="mod">
          <ac:chgData name="Soňa Macurová" userId="40839030-ea94-4baf-9f33-89ff4828a125" providerId="ADAL" clId="{A7C41F66-0CDD-4C3E-8365-140B57042B0E}" dt="2022-08-30T08:48:08.789" v="3" actId="6549"/>
          <ac:spMkLst>
            <pc:docMk/>
            <pc:sldMk cId="3193719920" sldId="281"/>
            <ac:spMk id="9" creationId="{1570A1D5-4BE6-4BF1-AA6A-C4CD9C206F71}"/>
          </ac:spMkLst>
        </pc:spChg>
      </pc:sldChg>
    </pc:docChg>
  </pc:docChgLst>
  <pc:docChgLst>
    <pc:chgData name="Soňa Macurová" userId="40839030-ea94-4baf-9f33-89ff4828a125" providerId="ADAL" clId="{92639E63-3D51-4FAF-93FE-84B751F5700F}"/>
    <pc:docChg chg="modSld">
      <pc:chgData name="Soňa Macurová" userId="40839030-ea94-4baf-9f33-89ff4828a125" providerId="ADAL" clId="{92639E63-3D51-4FAF-93FE-84B751F5700F}" dt="2022-11-02T13:51:17.953" v="0" actId="20577"/>
      <pc:docMkLst>
        <pc:docMk/>
      </pc:docMkLst>
      <pc:sldChg chg="modSp">
        <pc:chgData name="Soňa Macurová" userId="40839030-ea94-4baf-9f33-89ff4828a125" providerId="ADAL" clId="{92639E63-3D51-4FAF-93FE-84B751F5700F}" dt="2022-11-02T13:51:17.953" v="0" actId="20577"/>
        <pc:sldMkLst>
          <pc:docMk/>
          <pc:sldMk cId="2272059808" sldId="257"/>
        </pc:sldMkLst>
        <pc:spChg chg="mod">
          <ac:chgData name="Soňa Macurová" userId="40839030-ea94-4baf-9f33-89ff4828a125" providerId="ADAL" clId="{92639E63-3D51-4FAF-93FE-84B751F5700F}" dt="2022-11-02T13:51:17.953" v="0" actId="20577"/>
          <ac:spMkLst>
            <pc:docMk/>
            <pc:sldMk cId="2272059808" sldId="257"/>
            <ac:spMk id="9" creationId="{1570A1D5-4BE6-4BF1-AA6A-C4CD9C206F7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2.8978790913553664E-2"/>
          <c:y val="0.1348355485860766"/>
          <c:w val="0.95755319432002628"/>
          <c:h val="0.69623141820538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1C7-4401-905E-A72EA74259B0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14-4921-8343-D89886C95A30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14-4921-8343-D89886C95A30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14-4921-8343-D89886C95A30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8-46D1-B2F1-B76DBFE9E6A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8-46D1-B2F1-B76DBFE9E6A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8-46D1-B2F1-B76DBFE9E6A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7-4401-905E-A72EA74259B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7-4401-905E-A72EA74259B0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7-4401-905E-A72EA74259B0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7-4401-905E-A72EA7425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D18A0A8-CE57-4D8C-A4BD-70B3F62EE34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009EE2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A5E6F3DE-2B8C-4E06-BED3-36A9DFD93F5B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4A4A49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DDEC2F0C-47FF-4FF4-AFCF-9D4C840131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999" y="2395053"/>
            <a:ext cx="104775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05E6394F-CCD2-4ABB-94AC-311D26711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291503"/>
            <a:ext cx="10452101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36437241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7212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AD280-0FEB-422D-9545-DF11A2C6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9053D2-A965-461D-AF02-87E3E6FA8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D64A8-F4F7-422C-942F-F0172F55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C39E-CEDD-43DE-BEDB-8FFB054C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DB8F4-69A1-4474-B69F-8F78FC1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90254B-80D5-4BEE-B4A1-5837DB5E9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B0B4A-3C8A-4535-BD22-ACF057EEF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A35CD-E8E4-4C4C-AF96-D5C4BAB8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89759-0184-4DA8-BF39-B34069C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126D9-9E62-4220-80F6-A650803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724BBC3-D896-4E1C-80DF-C710090CDD7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D2F5FF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0BBF9909-8D44-4612-9351-EF626E97ADA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F586B614-9A5E-4C8F-B622-06700D08D1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3950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Mezititulek/závěr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11EC691D-F05A-40AC-91DC-C3E38D60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4291503"/>
            <a:ext cx="105029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0463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668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8512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A2CFF3E3-BFCF-4550-86A1-C1FA2629A69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84738560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1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DDC1DD5-61DA-41BA-AED0-4018072581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EE2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B164F51-2CD2-44FF-A983-712555EA12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9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2F5FF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E57037E3-E38F-4F03-B62C-27899301C8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0" y="5228"/>
            <a:ext cx="12192000" cy="6861085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6ABAA5AB-DE62-4F81-8DB2-303A5A04B54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797773" y="358391"/>
            <a:ext cx="202407" cy="202407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5850BBEB-899B-4725-810F-E32EB4C5C9F4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151436" y="358391"/>
            <a:ext cx="202407" cy="202407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4050"/>
            <a:ext cx="10372725" cy="4442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02.11.2022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nadpis 1">
            <a:extLst>
              <a:ext uri="{FF2B5EF4-FFF2-40B4-BE49-F238E27FC236}">
                <a16:creationId xmlns:a16="http://schemas.microsoft.com/office/drawing/2014/main" id="{6CADA8D1-4B1D-49C0-B645-EB5D43487BC1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8982551" y="299367"/>
            <a:ext cx="112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9E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www.vse.cz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342326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009E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vsecz</a:t>
            </a:r>
            <a:endParaRPr lang="cs-CZ" sz="1600" dirty="0">
              <a:solidFill>
                <a:srgbClr val="009EE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8" r:id="rId7"/>
    <p:sldLayoutId id="2147483669" r:id="rId8"/>
    <p:sldLayoutId id="214748367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EE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14350" indent="-514350" algn="l" defTabSz="914400" rtl="0" eaLnBrk="1" latinLnBrk="0" hangingPunct="1">
        <a:lnSpc>
          <a:spcPct val="100000"/>
        </a:lnSpc>
        <a:spcBef>
          <a:spcPts val="1000"/>
        </a:spcBef>
        <a:buClr>
          <a:srgbClr val="009EE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6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.vse.cz/prakticke-informace/karta-projektu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.vse.cz/podpora-vedy/granty/interni-grantova-soutez/projekty-igs/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eda.vse.cz/zasady-studentske-grantove-souteze-platne-pro-projekty-zahajene-od-r-2023/" TargetMode="External"/><Relationship Id="rId2" Type="http://schemas.openxmlformats.org/officeDocument/2006/relationships/hyperlink" Target="https://veda.vse.cz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D3B167F7-A0DB-461B-86F4-984F46166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121" y="2350839"/>
            <a:ext cx="10477501" cy="2199827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tx1"/>
                </a:solidFill>
              </a:rPr>
              <a:t>Interní grantová soutěž 2023</a:t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sz="4800" dirty="0">
                <a:solidFill>
                  <a:schemeClr val="tx1"/>
                </a:solidFill>
              </a:rPr>
              <a:t>(IGS 2023)</a:t>
            </a:r>
            <a:endParaRPr lang="cs-CZ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C113F0D-208B-477E-84A3-F919958FF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21" y="4862295"/>
            <a:ext cx="10452101" cy="813654"/>
          </a:xfrm>
        </p:spPr>
        <p:txBody>
          <a:bodyPr/>
          <a:lstStyle/>
          <a:p>
            <a:r>
              <a:rPr lang="cs-CZ" dirty="0"/>
              <a:t>10. října 2022</a:t>
            </a:r>
          </a:p>
        </p:txBody>
      </p:sp>
      <p:sp>
        <p:nvSpPr>
          <p:cNvPr id="8" name="Zástupný text 3">
            <a:extLst>
              <a:ext uri="{FF2B5EF4-FFF2-40B4-BE49-F238E27FC236}">
                <a16:creationId xmlns:a16="http://schemas.microsoft.com/office/drawing/2014/main" id="{28E76684-B096-4148-9243-D007B536D13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626016" y="870423"/>
            <a:ext cx="3718906" cy="311628"/>
          </a:xfrm>
        </p:spPr>
        <p:txBody>
          <a:bodyPr/>
          <a:lstStyle/>
          <a:p>
            <a:r>
              <a:rPr lang="cs-CZ" dirty="0"/>
              <a:t>Mgr. Soňa Macurová</a:t>
            </a:r>
          </a:p>
        </p:txBody>
      </p:sp>
      <p:sp>
        <p:nvSpPr>
          <p:cNvPr id="9" name="Zástupný text 4">
            <a:extLst>
              <a:ext uri="{FF2B5EF4-FFF2-40B4-BE49-F238E27FC236}">
                <a16:creationId xmlns:a16="http://schemas.microsoft.com/office/drawing/2014/main" id="{1A698967-CA31-411B-A074-48A90A010A93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626016" y="1182051"/>
            <a:ext cx="3718906" cy="311628"/>
          </a:xfrm>
        </p:spPr>
        <p:txBody>
          <a:bodyPr/>
          <a:lstStyle/>
          <a:p>
            <a:r>
              <a:rPr lang="cs-CZ" dirty="0"/>
              <a:t>Oddělení vědy a výzkumu</a:t>
            </a:r>
          </a:p>
        </p:txBody>
      </p:sp>
    </p:spTree>
    <p:extLst>
      <p:ext uri="{BB962C8B-B14F-4D97-AF65-F5344CB8AC3E}">
        <p14:creationId xmlns:p14="http://schemas.microsoft.com/office/powerpoint/2010/main" val="12872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Publikační výstupy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Každý studentský vědecký projekt musí mít publikační výstup.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Úroveň předpokládaného publikačního výstupu je hodnocena podle stupnice uvedené v 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Kritériích hodnocení návrhů projektů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Výstupy by měly odpovídat výstupům uvedeným v grantové přihlášce. Při nesplnění publikačních závazků bude projekt hodnocen jako „splněný s věcnou výhradou (výhrady k publikačním výstupům)“ (</a:t>
            </a:r>
            <a:r>
              <a:rPr lang="cs-CZ" i="1" dirty="0">
                <a:ea typeface="Calibri" panose="020F0502020204030204" pitchFamily="34" charset="0"/>
                <a:cs typeface="Times New Roman" panose="02020603050405020304" pitchFamily="18" charset="0"/>
              </a:rPr>
              <a:t>viz Pravidla IGS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).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 případě opětovné žádosti o podporu nového projektu musí navrhovatel doložit publikační výstupy z předchozího projektu podporovaného z prostředků IGS.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b="1" i="1" dirty="0"/>
              <a:t>Upozornění: V publikačních výstupech musí být uvedeno, že práce byla uskutečněna za finanční podpory Interní grantové agentury VŠE  včetně  čísla projektu</a:t>
            </a:r>
            <a:r>
              <a:rPr lang="cs-CZ" altLang="cs-CZ" b="1" i="1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99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Sankce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/>
              <a:t>GRF, resp. </a:t>
            </a:r>
            <a:r>
              <a:rPr lang="cs-CZ"/>
              <a:t>GK, </a:t>
            </a:r>
            <a:r>
              <a:rPr lang="cs-CZ"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oprávněna vyloučit v další grantové soutěži přihlášku navrhovatele, jehož projekt v předchozích letech byl hodnocen jako „splněný s věcnou výhradou“, „splněný s výhradou k hospodaření“ nebo „nesplněný“.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Pokud bylo splnění projektu v předchozích letech hodnoceno „s věcnou výhradou“ nebo jako „splněný s výhradou k hospodaření“, bude řešiteli zamítnut návrh projektu IGS po dobu 3 let, při hodnocení „nesplněno“ po dobu 5 let. 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2300" i="1" dirty="0"/>
              <a:t>V případě, že řešitel ještě čeká na přijetí některého či některých slíbených výstupů k tisku, může mu GRF uložit lhůtu, do kdy mají být závazky ohledně publikačních výstupů splněny. Pokud řešitel závazky ve stanovené lhůtě splní, sankce nebudou uplatněny</a:t>
            </a:r>
            <a:r>
              <a:rPr lang="cs-CZ" altLang="cs-CZ" sz="2300" i="1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71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Grantová přihláška se podává přes administrátora* na elektronickém formuláři prostřednictvím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InSIS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VŠE.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Kopie přihlášky v listinné podobě se podává administrátorovi na fakultě navrhovatele, resp. na oddělení vědy a výzkumu v případě mezifakultních projektů, jsou-li vyhlášeny.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Součástí grantové přihlášky je Karta projektu IGS (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https://veda.vse.cz/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prakticke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-informace/karta-projektu/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). 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Návrh je posuzován z hlediska očekávaného přínosu projektu pro vědecký rozvoj fakulty a VŠE, úrovně předpokládaných publikačních výstupů, zpracování návrhu projektu a adekvátnosti finančních požadavků.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i="1" dirty="0"/>
              <a:t>* administrátoři fakult jsou uvedeni v tabulce Grantové rady fakult (viz web)</a:t>
            </a:r>
            <a:endParaRPr lang="cs-CZ" altLang="cs-CZ" i="1" dirty="0"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99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přijaté k financování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Hospodaření s grantovými prostředky se řídí Pravidly IGS, která jsou platná v daném roce vyhlášení.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Finanční prostředky na řešení projektu jsou poskytovány na základě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smlouvy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uzavřené mezi řešitelem a VŠE.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2600" i="1" dirty="0"/>
              <a:t>Podpisem smlouvy se řešitel zavazuje při řešení projektu dodržovat veškeré předpisy, opatření a pokyny s tím související a grantové prostředky čerpat řádně, hospodárně a v souladu s účely a cíli, stanovenými v projektu, a s obecně závaznými právními předpisy, předpisy VŠE, předpisy fakulty a s Pravidly IGS.</a:t>
            </a:r>
            <a:endParaRPr lang="cs-CZ" altLang="cs-CZ" sz="2600" i="1" dirty="0"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21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IGS 2023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b="1" dirty="0"/>
              <a:t>Další informace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Přehled projektů financovaných v předchozích letech             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	ve složce Projekty IGS na stránkách Interní grantové soutěže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cs-CZ" altLang="cs-CZ" sz="1800" b="1" i="1" dirty="0">
                <a:hlinkClick r:id="rId2"/>
              </a:rPr>
              <a:t>https://veda.vse.cz/podpora-vedy/granty/interni-grantova-soutez/projekty-igs/</a:t>
            </a:r>
            <a:endParaRPr lang="cs-CZ" altLang="cs-CZ" sz="1800" b="1" i="1" dirty="0"/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cs-CZ" altLang="cs-CZ" sz="2000" b="1" i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09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4">
            <a:extLst>
              <a:ext uri="{FF2B5EF4-FFF2-40B4-BE49-F238E27FC236}">
                <a16:creationId xmlns:a16="http://schemas.microsoft.com/office/drawing/2014/main" id="{3203AA28-A4F1-4C05-9CE9-28D0E7B792A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Mgr. Soňa Macurová</a:t>
            </a:r>
          </a:p>
        </p:txBody>
      </p:sp>
      <p:sp>
        <p:nvSpPr>
          <p:cNvPr id="8" name="Zástupný text 5">
            <a:extLst>
              <a:ext uri="{FF2B5EF4-FFF2-40B4-BE49-F238E27FC236}">
                <a16:creationId xmlns:a16="http://schemas.microsoft.com/office/drawing/2014/main" id="{FE1C229D-E3BC-4F81-BD21-FDFC2C51943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sona.macurova@vse.cz</a:t>
            </a:r>
          </a:p>
        </p:txBody>
      </p:sp>
      <p:sp>
        <p:nvSpPr>
          <p:cNvPr id="9" name="Nadpis 2">
            <a:extLst>
              <a:ext uri="{FF2B5EF4-FFF2-40B4-BE49-F238E27FC236}">
                <a16:creationId xmlns:a16="http://schemas.microsoft.com/office/drawing/2014/main" id="{286A7C96-717D-46F5-B5B2-C8AABD327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115624"/>
            <a:ext cx="10515601" cy="11065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199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IGS 2023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IGS je financována z prostředků na specifický vysokoškolský výzkum</a:t>
            </a:r>
          </a:p>
          <a:p>
            <a:pPr marL="457200" lvl="1" indent="0" algn="just">
              <a:buNone/>
            </a:pPr>
            <a:r>
              <a:rPr lang="cs-CZ" dirty="0"/>
              <a:t>(O poskytnutí účelové podpory na specifický vysokoškolský výzkum rozhoduje Ministerstvo školství, mládeže a tělovýchovy ČR podle zákona o podpoře výzkumu, experimentálního vývoje a inovací).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IGS se řídí Grantovým řádem VŠE a Pravidly IGS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Vyhlášení </a:t>
            </a:r>
            <a:r>
              <a:rPr lang="cs-CZ"/>
              <a:t>IGS 2023:</a:t>
            </a:r>
            <a:r>
              <a:rPr lang="cs-CZ" dirty="0"/>
              <a:t>		5. října 2022</a:t>
            </a:r>
          </a:p>
          <a:p>
            <a:r>
              <a:rPr lang="cs-CZ" dirty="0"/>
              <a:t>Termín uzávěrky přihlášek: 	15. prosince 2022</a:t>
            </a:r>
          </a:p>
          <a:p>
            <a:r>
              <a:rPr lang="cs-CZ" dirty="0"/>
              <a:t>Začátek řešení projektů:	1. března 2023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5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963656" cy="689952"/>
          </a:xfrm>
        </p:spPr>
        <p:txBody>
          <a:bodyPr>
            <a:normAutofit fontScale="90000"/>
          </a:bodyPr>
          <a:lstStyle/>
          <a:p>
            <a:r>
              <a:rPr lang="pl-PL" dirty="0"/>
              <a:t>Zásady IGS (platné pro projekty zahájené od r. 2023)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47500" lnSpcReduction="20000"/>
          </a:bodyPr>
          <a:lstStyle/>
          <a:p>
            <a:pPr algn="ctr">
              <a:buSzPct val="60000"/>
              <a:buNone/>
            </a:pPr>
            <a:r>
              <a:rPr lang="cs-CZ" altLang="cs-CZ" dirty="0"/>
              <a:t>Kde hledat informace: na stránkách Oddělení vědy a výzkumu </a:t>
            </a:r>
          </a:p>
          <a:p>
            <a:pPr algn="ctr">
              <a:buSzPct val="60000"/>
              <a:buNone/>
            </a:pPr>
            <a:r>
              <a:rPr lang="cs-CZ" altLang="cs-CZ" dirty="0">
                <a:hlinkClick r:id="rId2"/>
              </a:rPr>
              <a:t>https://veda.vse.cz/</a:t>
            </a:r>
            <a:endParaRPr lang="cs-CZ" altLang="cs-CZ" dirty="0"/>
          </a:p>
          <a:p>
            <a:pPr algn="ctr">
              <a:buSzPct val="60000"/>
              <a:buNone/>
            </a:pPr>
            <a:r>
              <a:rPr lang="cs-CZ" altLang="cs-CZ" dirty="0"/>
              <a:t>dále</a:t>
            </a:r>
          </a:p>
          <a:p>
            <a:pPr algn="ctr">
              <a:buSzPct val="60000"/>
              <a:buNone/>
            </a:pPr>
            <a:r>
              <a:rPr lang="cs-CZ" altLang="cs-CZ" b="1" dirty="0"/>
              <a:t>Podpora vědy - Granty - Interní grantová soutěž – Zásady interní grantové soutěže 2023</a:t>
            </a:r>
          </a:p>
          <a:p>
            <a:pPr algn="ctr">
              <a:buSzPct val="60000"/>
              <a:buNone/>
            </a:pPr>
            <a:r>
              <a:rPr lang="cs-CZ" altLang="cs-CZ" b="1" dirty="0">
                <a:hlinkClick r:id="rId3"/>
              </a:rPr>
              <a:t>https://veda.vse.cz/zasady-studentske-grantove-souteze-platne-pro-projekty-zahajene-od-r-2023/</a:t>
            </a:r>
            <a:endParaRPr lang="cs-CZ" altLang="cs-CZ" b="1" dirty="0"/>
          </a:p>
          <a:p>
            <a:pPr algn="ctr">
              <a:buSzPct val="60000"/>
              <a:buNone/>
            </a:pPr>
            <a:endParaRPr lang="cs-CZ" altLang="cs-CZ" b="1" dirty="0"/>
          </a:p>
          <a:p>
            <a:pPr marL="285750" indent="-285750"/>
            <a:r>
              <a:rPr lang="cs-CZ" dirty="0"/>
              <a:t>Vyhlášení Interní grantové soutěže 2023 </a:t>
            </a:r>
          </a:p>
          <a:p>
            <a:pPr marL="285750" indent="-285750"/>
            <a:r>
              <a:rPr lang="cs-CZ" dirty="0"/>
              <a:t>Harmonogram Interní grantové soutěže 2023</a:t>
            </a:r>
          </a:p>
          <a:p>
            <a:pPr marL="285750" indent="-285750"/>
            <a:r>
              <a:rPr lang="cs-CZ" dirty="0"/>
              <a:t>Pravidla interní grantové soutěže na Vysoké škole ekonomické v Praze</a:t>
            </a:r>
          </a:p>
          <a:p>
            <a:pPr marL="285750" indent="-285750"/>
            <a:r>
              <a:rPr lang="cs-CZ" dirty="0"/>
              <a:t>Kritéria hodnocení návrhů studentských vědeckých projektů</a:t>
            </a:r>
          </a:p>
          <a:p>
            <a:pPr marL="285750" indent="-285750"/>
            <a:r>
              <a:rPr lang="cs-CZ" dirty="0"/>
              <a:t>Kritéria hodnocení návrhů projektů na podporu organizace studentské  vědecké konference</a:t>
            </a:r>
          </a:p>
          <a:p>
            <a:pPr marL="285750" indent="-285750"/>
            <a:r>
              <a:rPr lang="cs-CZ" dirty="0"/>
              <a:t>Náměty pro hodnocení závěrečných zpráv studentských vědeckých projektů</a:t>
            </a:r>
          </a:p>
          <a:p>
            <a:pPr marL="285750" indent="-285750"/>
            <a:r>
              <a:rPr lang="cs-CZ" dirty="0"/>
              <a:t>Grantová komise</a:t>
            </a:r>
          </a:p>
          <a:p>
            <a:pPr marL="285750" indent="-285750"/>
            <a:r>
              <a:rPr lang="cs-CZ" dirty="0"/>
              <a:t>Grantové rady fakult</a:t>
            </a:r>
          </a:p>
          <a:p>
            <a:pPr marL="285750" indent="-285750"/>
            <a:r>
              <a:rPr lang="cs-CZ" dirty="0"/>
              <a:t>FAQ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64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podat přihlášku?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r>
              <a:rPr lang="cs-CZ" b="1" dirty="0"/>
              <a:t>Doktorand</a:t>
            </a:r>
            <a:r>
              <a:rPr lang="cs-CZ" dirty="0"/>
              <a:t> studující na VŠE </a:t>
            </a:r>
            <a:r>
              <a:rPr lang="cs-CZ" i="1" dirty="0"/>
              <a:t>(v prezenční nebo kombinované formě studia)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Akademický pracovník </a:t>
            </a:r>
            <a:r>
              <a:rPr lang="cs-CZ" dirty="0"/>
              <a:t>zaměstnaný (tj. </a:t>
            </a:r>
            <a:r>
              <a:rPr lang="cs-CZ" i="1" dirty="0"/>
              <a:t>v pracovním poměru</a:t>
            </a:r>
            <a:r>
              <a:rPr lang="cs-CZ" dirty="0"/>
              <a:t>) na VŠE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>
                <a:solidFill>
                  <a:srgbClr val="333333"/>
                </a:solidFill>
              </a:rPr>
              <a:t>Členy řešitelského týmu mohou být studenti doktorského nebo magisterského studijního programu VŠE nebo akademičtí, vědečtí, výzkumní nebo vývojoví pracovníci VŠE.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04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projektů a doba jejich řešení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Vědecký projekt </a:t>
            </a:r>
            <a:r>
              <a:rPr lang="cs-CZ" dirty="0"/>
              <a:t>(fakultní, resp. mezifakultní *). Doba řešení** tohoto typu projektu je 12 až 36 měsíců.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Projekt na organizaci studentské vědecké konference konané v ČR </a:t>
            </a:r>
            <a:r>
              <a:rPr lang="cs-CZ" dirty="0"/>
              <a:t>(jen fakultní). Doba řešení takového projektu je 12 až 24 měsíců.</a:t>
            </a:r>
          </a:p>
          <a:p>
            <a:endParaRPr lang="cs-CZ" dirty="0"/>
          </a:p>
          <a:p>
            <a:r>
              <a:rPr lang="cs-CZ" dirty="0"/>
              <a:t>V roce vyhlášení soutěže může navrhovatel podat </a:t>
            </a:r>
            <a:r>
              <a:rPr lang="cs-CZ" b="1" dirty="0"/>
              <a:t>pouze 1 vědecký projekt a 1 projekt na organizaci studentské vědecké konference.</a:t>
            </a:r>
            <a:r>
              <a:rPr lang="cs-CZ" dirty="0"/>
              <a:t> Dalších projektů se může zúčastnit pouze jako člen řešitelského týmu.</a:t>
            </a:r>
          </a:p>
          <a:p>
            <a:r>
              <a:rPr lang="cs-CZ" dirty="0"/>
              <a:t>Přihlášku je možné podat v angličtině.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*   </a:t>
            </a:r>
            <a:r>
              <a:rPr lang="cs-CZ" i="1" dirty="0"/>
              <a:t>Možnost podpory mezifakultních projektů je upravena ve vyhlášení IGS pro příslušný rok.</a:t>
            </a:r>
          </a:p>
          <a:p>
            <a:pPr marL="0" indent="0">
              <a:buNone/>
            </a:pPr>
            <a:r>
              <a:rPr lang="cs-CZ" i="1" dirty="0"/>
              <a:t>**   Dobou řešení projektu se rozumí období od zahájení projektu až po schválení závěrečné zprávy Grantovou komisí.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99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projektů*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cs-CZ" dirty="0"/>
              <a:t>Za </a:t>
            </a:r>
            <a:r>
              <a:rPr lang="cs-CZ" b="1" dirty="0"/>
              <a:t>fakultní </a:t>
            </a:r>
            <a:r>
              <a:rPr lang="cs-CZ" dirty="0"/>
              <a:t>je považován projekt, který </a:t>
            </a:r>
            <a:r>
              <a:rPr lang="cs-CZ" u="sng" dirty="0"/>
              <a:t>řeší téma zahrnující obory dané fakulty</a:t>
            </a:r>
            <a:r>
              <a:rPr lang="cs-CZ" dirty="0"/>
              <a:t> a v jehož řešitelském týmu jsou převážně zastoupeni akademičtí pracovníci a studenti dané fakulty </a:t>
            </a:r>
            <a:r>
              <a:rPr lang="cs-CZ" sz="2400" i="1" dirty="0"/>
              <a:t>(v týmu mohou být i zástupci jiné fakulty, jestli je to pro řešení projektu nezbytné).</a:t>
            </a:r>
          </a:p>
          <a:p>
            <a:pPr marL="457200" lvl="1" indent="0">
              <a:buNone/>
            </a:pPr>
            <a:endParaRPr lang="cs-CZ" dirty="0"/>
          </a:p>
          <a:p>
            <a:pPr lvl="0" algn="just"/>
            <a:r>
              <a:rPr lang="cs-CZ" dirty="0"/>
              <a:t>Za </a:t>
            </a:r>
            <a:r>
              <a:rPr lang="cs-CZ" b="1" dirty="0"/>
              <a:t>mezifakultní </a:t>
            </a:r>
            <a:r>
              <a:rPr lang="cs-CZ" dirty="0"/>
              <a:t>je považován takový projekt, který řeší </a:t>
            </a:r>
            <a:r>
              <a:rPr lang="cs-CZ" u="sng" dirty="0"/>
              <a:t>mezioborové téma </a:t>
            </a:r>
            <a:r>
              <a:rPr lang="cs-CZ" dirty="0"/>
              <a:t>zahrnující obory různých fakult. Zadání takového projektu musí být koncipováno tak, aby řešené téma propojovalo alespoň dvě odlišné disciplíny za účelem komplexního řešení problému. Minimálně 80 %     z požadovaných finančních prostředků na tento projekt musí být rozděleno paritně mezi minimálně dvě fakulty VŠE.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* </a:t>
            </a:r>
            <a:r>
              <a:rPr lang="cs-CZ" sz="1800" i="1" dirty="0"/>
              <a:t>Definice projektů je vždy uvedena ve vyhlášení soutěže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83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Složení týmu</a:t>
            </a:r>
          </a:p>
          <a:p>
            <a:pPr lvl="1" algn="just"/>
            <a:r>
              <a:rPr lang="cs-CZ" b="1" dirty="0"/>
              <a:t>Doktorand-navrhovatel</a:t>
            </a:r>
            <a:r>
              <a:rPr lang="cs-CZ" dirty="0"/>
              <a:t> musí mít v řešitelském týmu svého školitele, </a:t>
            </a:r>
            <a:r>
              <a:rPr lang="cs-CZ" i="1" dirty="0"/>
              <a:t>(odborný garant)</a:t>
            </a:r>
            <a:r>
              <a:rPr lang="cs-CZ" dirty="0"/>
              <a:t> včetně jeho kapacity (hod/rok)</a:t>
            </a:r>
          </a:p>
          <a:p>
            <a:pPr lvl="1" algn="just"/>
            <a:r>
              <a:rPr lang="cs-CZ" b="1" dirty="0"/>
              <a:t>Akademický pracovník-navrhovatel</a:t>
            </a:r>
            <a:r>
              <a:rPr lang="cs-CZ" dirty="0"/>
              <a:t>, musí mít v řešitelském týmu studenty doktorského nebo magisterského studia VŠE</a:t>
            </a:r>
          </a:p>
          <a:p>
            <a:pPr marL="457200" lvl="1" indent="0">
              <a:buNone/>
            </a:pPr>
            <a:endParaRPr lang="cs-CZ" dirty="0"/>
          </a:p>
          <a:p>
            <a:pPr algn="just"/>
            <a:r>
              <a:rPr lang="cs-CZ" sz="2400" b="1" dirty="0"/>
              <a:t>Počet studentů doktorského nebo magisterského studijního programu   v řešitelském týmu je alespoň roven počtu ostatních členů řešitelského týmu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sz="1400" i="1" u="sng" dirty="0"/>
              <a:t>Doporučení pro doktorandy</a:t>
            </a:r>
            <a:r>
              <a:rPr lang="cs-CZ" sz="1400" i="1" dirty="0"/>
              <a:t>: mít v týmu dalšího doktoranda, který by mohl v případě potřeby projekt převzít. </a:t>
            </a:r>
          </a:p>
          <a:p>
            <a:pPr marL="0" indent="0" algn="just">
              <a:buNone/>
            </a:pPr>
            <a:r>
              <a:rPr lang="cs-CZ" sz="1400" i="1" u="sng" dirty="0"/>
              <a:t>Doporučení pro akademické pracovníky:</a:t>
            </a:r>
            <a:r>
              <a:rPr lang="cs-CZ" sz="1400" i="1" dirty="0"/>
              <a:t> v týmu více studentů než akademiků. </a:t>
            </a:r>
          </a:p>
          <a:p>
            <a:pPr marL="0" indent="0" algn="just">
              <a:buNone/>
            </a:pPr>
            <a:endParaRPr lang="cs-CZ" sz="1400" i="1" dirty="0"/>
          </a:p>
          <a:p>
            <a:pPr marL="0" indent="0" algn="just">
              <a:buNone/>
            </a:pPr>
            <a:r>
              <a:rPr lang="cs-CZ" sz="1400" i="1" dirty="0"/>
              <a:t>Nebude-li řešitel moci pokračovat v řešení projektu, stává se řešitelem spoluřešitel splňující podmínky IGS, jinak bude projekt ukončen.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12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Tvorba rozpočtu</a:t>
            </a:r>
          </a:p>
          <a:p>
            <a:pPr marL="0" indent="0" algn="just">
              <a:buNone/>
            </a:pPr>
            <a:r>
              <a:rPr lang="cs-CZ" dirty="0"/>
              <a:t>Z grantových prostředků lze hradit: </a:t>
            </a:r>
          </a:p>
          <a:p>
            <a:pPr algn="just"/>
            <a:r>
              <a:rPr lang="cs-CZ" dirty="0"/>
              <a:t>mzdové a stipendijní náklady </a:t>
            </a:r>
            <a:r>
              <a:rPr lang="cs-CZ" sz="2400" dirty="0"/>
              <a:t>(doporučená hodinová sazba pro výpočet stipendií studentů: DS 200 Kč/hod a MS 150 Kč/hod), </a:t>
            </a:r>
          </a:p>
          <a:p>
            <a:pPr algn="just"/>
            <a:r>
              <a:rPr lang="cs-CZ" dirty="0"/>
              <a:t>sociální a zdravotní pojištění,</a:t>
            </a:r>
          </a:p>
          <a:p>
            <a:pPr algn="just"/>
            <a:r>
              <a:rPr lang="cs-CZ" dirty="0"/>
              <a:t>materiální náklady (materiál, drobný hmotný a nehmotný majetek, knihy, software-materiál aj.),</a:t>
            </a:r>
          </a:p>
          <a:p>
            <a:pPr algn="just"/>
            <a:r>
              <a:rPr lang="cs-CZ" dirty="0"/>
              <a:t>náklady na služby (zakázky, konzultace, poradenství, knižní výpůjčky, publikační a ediční náklady, software-služby, vložné na domácích konferencích aj.),</a:t>
            </a:r>
          </a:p>
          <a:p>
            <a:pPr algn="just"/>
            <a:r>
              <a:rPr lang="cs-CZ" dirty="0"/>
              <a:t>cestovní náklady, pokud přímo souvisejí s řešením projektu,</a:t>
            </a:r>
          </a:p>
          <a:p>
            <a:pPr algn="just"/>
            <a:r>
              <a:rPr lang="cs-CZ" dirty="0"/>
              <a:t>ostatní osobní náklady na základě DPP pro členy řešitelského týmu. </a:t>
            </a:r>
            <a:r>
              <a:rPr lang="cs-CZ" i="1" u="sng" dirty="0"/>
              <a:t>Dohody o provedení práce je možné proplácet jen v případě, že činnost, na kterou je dohoda napsána, nemá řešitel uvedenou ve své pracovní náplni (využívá se proto pouze pro výjimečné situace).</a:t>
            </a:r>
          </a:p>
          <a:p>
            <a:pPr algn="just"/>
            <a:r>
              <a:rPr lang="cs-CZ" dirty="0"/>
              <a:t>režie (15 % z celkové částky určené na projekt).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i="1" dirty="0"/>
              <a:t>Upozornění: </a:t>
            </a:r>
            <a:r>
              <a:rPr lang="cs-CZ" i="1" dirty="0"/>
              <a:t>při hodnocení přihlášek bude posuzována adekvátnost finančních požadavků a úměrnost finančních požadavků (včetně nároků na mzdy a stipendia) prostředkům, které má fakulta, resp. VŠE k dispozici na specifický výzkum.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15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Tvorba rozpočtu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/>
            <a:r>
              <a:rPr lang="cs-CZ" dirty="0"/>
              <a:t>Podíl stipendií studentů na celkových osobních nákladech (včetně stipendií) musí činit nejméně 75 %.</a:t>
            </a:r>
            <a:r>
              <a:rPr lang="cs-CZ" sz="2400" dirty="0"/>
              <a:t> </a:t>
            </a:r>
          </a:p>
          <a:p>
            <a:pPr algn="just"/>
            <a:endParaRPr lang="cs-CZ" sz="2400" dirty="0">
              <a:highlight>
                <a:srgbClr val="FFFF00"/>
              </a:highlight>
            </a:endParaRPr>
          </a:p>
          <a:p>
            <a:pPr algn="just"/>
            <a:r>
              <a:rPr lang="cs-CZ" dirty="0"/>
              <a:t>Finanční prostředky z grantu jsou určeny studentům a akademickým pracovníkům VŠE, kteří jsou v projektu uvedeni jmenovitě. O rozšíření týmu a změny v rozpočtu je nutné žádat GRF.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grantu nelze hradit vzdělávací akce jako studijní pobyty, stáže aj., pedagogickou ani administrativní činnost. Z grantu lze hradit pouze neinvestiční náklady.</a:t>
            </a:r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72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Úvodní sníme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54C86B8C-B0B4-43D4-B48C-9EC845265A50}"/>
    </a:ext>
  </a:extLst>
</a:theme>
</file>

<file path=ppt/theme/theme2.xml><?xml version="1.0" encoding="utf-8"?>
<a:theme xmlns:a="http://schemas.openxmlformats.org/drawingml/2006/main" name="Mezititulek / Závě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FE1EABBD-40FD-4B3F-A88F-A396519EC308}"/>
    </a:ext>
  </a:extLst>
</a:theme>
</file>

<file path=ppt/theme/theme3.xml><?xml version="1.0" encoding="utf-8"?>
<a:theme xmlns:a="http://schemas.openxmlformats.org/drawingml/2006/main" name="Běžné stránk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213A5797-252C-4D12-A9FF-BF996031D1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43EAF4E3803A4988A3F359D0AF77FE" ma:contentTypeVersion="11" ma:contentTypeDescription="Vytvoří nový dokument" ma:contentTypeScope="" ma:versionID="2936b440098db8868c362aaced74bc3b">
  <xsd:schema xmlns:xsd="http://www.w3.org/2001/XMLSchema" xmlns:xs="http://www.w3.org/2001/XMLSchema" xmlns:p="http://schemas.microsoft.com/office/2006/metadata/properties" xmlns:ns3="5bb92c2a-a9a8-4dc7-91bc-0c873f60d125" targetNamespace="http://schemas.microsoft.com/office/2006/metadata/properties" ma:root="true" ma:fieldsID="d44cb5cdfd5917ab6f48fa067838539a" ns3:_="">
    <xsd:import namespace="5bb92c2a-a9a8-4dc7-91bc-0c873f60d1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92c2a-a9a8-4dc7-91bc-0c873f60d1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B41EBD-E33D-4C34-B253-7BDD3ACC75DA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bb92c2a-a9a8-4dc7-91bc-0c873f60d125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6FFDA3-D7B2-4652-B3A2-CBDEA5371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8E323B-55F9-49E6-A6BD-A5589D79F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92c2a-a9a8-4dc7-91bc-0c873f60d1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VSE_CZ_16_9</Template>
  <TotalTime>174</TotalTime>
  <Words>1382</Words>
  <Application>Microsoft Office PowerPoint</Application>
  <PresentationFormat>Širokoúhlá obrazovka</PresentationFormat>
  <Paragraphs>137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Úvodní snímek</vt:lpstr>
      <vt:lpstr>Mezititulek / Závěr</vt:lpstr>
      <vt:lpstr>Běžné stránky</vt:lpstr>
      <vt:lpstr>Interní grantová soutěž 2023 (IGS 2023)</vt:lpstr>
      <vt:lpstr>Organizace IGS 2023</vt:lpstr>
      <vt:lpstr>Zásady IGS (platné pro projekty zahájené od r. 2023) </vt:lpstr>
      <vt:lpstr>Kdo může podat přihlášku?</vt:lpstr>
      <vt:lpstr>Typy projektů a doba jejich řešení </vt:lpstr>
      <vt:lpstr>Definice projektů*</vt:lpstr>
      <vt:lpstr>Na co je nutné dát pozor při tvorbě přihlášky</vt:lpstr>
      <vt:lpstr>Na co je nutné dát pozor při tvorbě přihlášky</vt:lpstr>
      <vt:lpstr>Na co je nutné dát pozor při tvorbě přihlášky</vt:lpstr>
      <vt:lpstr>Na co je nutné dát pozor při tvorbě přihlášky</vt:lpstr>
      <vt:lpstr>Sankce</vt:lpstr>
      <vt:lpstr>Podání přihlášky</vt:lpstr>
      <vt:lpstr>Projekty přijaté k financování</vt:lpstr>
      <vt:lpstr>IGS 2023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consectetuer adipiscing elit. Etiam commodo dui eget wisi.</dc:title>
  <dc:creator>Soňa Macurová</dc:creator>
  <cp:lastModifiedBy>Soňa Macurová</cp:lastModifiedBy>
  <cp:revision>7</cp:revision>
  <dcterms:created xsi:type="dcterms:W3CDTF">2021-09-13T09:10:47Z</dcterms:created>
  <dcterms:modified xsi:type="dcterms:W3CDTF">2022-11-02T13:51:20Z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0x010100C243EAF4E3803A4988A3F359D0AF77FE</vt:lpwstr>
  </property>
</Properties>
</file>