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76" r:id="rId5"/>
    <p:sldMasterId id="2147483662" r:id="rId6"/>
  </p:sldMasterIdLst>
  <p:sldIdLst>
    <p:sldId id="269" r:id="rId7"/>
    <p:sldId id="257" r:id="rId8"/>
    <p:sldId id="272" r:id="rId9"/>
    <p:sldId id="273" r:id="rId10"/>
    <p:sldId id="274" r:id="rId11"/>
    <p:sldId id="275" r:id="rId12"/>
    <p:sldId id="276" r:id="rId13"/>
    <p:sldId id="277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97" r:id="rId24"/>
    <p:sldId id="296" r:id="rId25"/>
    <p:sldId id="298" r:id="rId26"/>
    <p:sldId id="299" r:id="rId27"/>
    <p:sldId id="300" r:id="rId28"/>
    <p:sldId id="301" r:id="rId29"/>
    <p:sldId id="295" r:id="rId30"/>
    <p:sldId id="292" r:id="rId31"/>
    <p:sldId id="293" r:id="rId32"/>
    <p:sldId id="294" r:id="rId33"/>
    <p:sldId id="288" r:id="rId34"/>
    <p:sldId id="289" r:id="rId35"/>
    <p:sldId id="290" r:id="rId36"/>
    <p:sldId id="291" r:id="rId37"/>
    <p:sldId id="302" r:id="rId38"/>
    <p:sldId id="303" r:id="rId39"/>
    <p:sldId id="271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E2"/>
    <a:srgbClr val="EAF6FE"/>
    <a:srgbClr val="D2F5FF"/>
    <a:srgbClr val="5BC4F1"/>
    <a:srgbClr val="B5EAE0"/>
    <a:srgbClr val="D9FFFA"/>
    <a:srgbClr val="009881"/>
    <a:srgbClr val="B8FFF1"/>
    <a:srgbClr val="B3FFF0"/>
    <a:srgbClr val="89F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7578487579540367E-2"/>
          <c:y val="3.06571884324651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8978790913553664E-2"/>
          <c:y val="0.1348355485860766"/>
          <c:w val="0.95755319432002628"/>
          <c:h val="0.696231418205384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5BC4F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1C7-4401-905E-A72EA74259B0}"/>
              </c:ext>
            </c:extLst>
          </c:dPt>
          <c:dPt>
            <c:idx val="1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314-4921-8343-D89886C95A30}"/>
              </c:ext>
            </c:extLst>
          </c:dPt>
          <c:dPt>
            <c:idx val="2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14-4921-8343-D89886C95A30}"/>
              </c:ext>
            </c:extLst>
          </c:dPt>
          <c:dPt>
            <c:idx val="3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314-4921-8343-D89886C95A30}"/>
              </c:ext>
            </c:extLst>
          </c:dPt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8-46D1-B2F1-B76DBFE9E6A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B10062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38-46D1-B2F1-B76DBFE9E6A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EB6608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38-46D1-B2F1-B76DBFE9E6A2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00659B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C7-4401-905E-A72EA74259B0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00988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C7-4401-905E-A72EA74259B0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5BC4F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C7-4401-905E-A72EA74259B0}"/>
            </c:ext>
          </c:extLst>
        </c:ser>
        <c:ser>
          <c:idx val="6"/>
          <c:order val="6"/>
          <c:tx>
            <c:strRef>
              <c:f>List1!$H$1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E73088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List1!$H$2:$H$5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C7-4401-905E-A72EA7425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6283247"/>
        <c:axId val="336943279"/>
      </c:barChart>
      <c:catAx>
        <c:axId val="33628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36943279"/>
        <c:crosses val="autoZero"/>
        <c:auto val="1"/>
        <c:lblAlgn val="ctr"/>
        <c:lblOffset val="100"/>
        <c:noMultiLvlLbl val="0"/>
      </c:catAx>
      <c:valAx>
        <c:axId val="336943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36283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2">
            <a:extLst>
              <a:ext uri="{FF2B5EF4-FFF2-40B4-BE49-F238E27FC236}">
                <a16:creationId xmlns:a16="http://schemas.microsoft.com/office/drawing/2014/main" id="{3D18A0A8-CE57-4D8C-A4BD-70B3F62EE34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634894" y="870423"/>
            <a:ext cx="3718906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500" b="1">
                <a:solidFill>
                  <a:srgbClr val="009EE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Jméno a příjmení autora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5E6F3DE-2B8C-4E06-BED3-36A9DFD93F5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634894" y="1182051"/>
            <a:ext cx="3718906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4A4A49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katedry / oddělení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DDEC2F0C-47FF-4FF4-AFCF-9D4C84013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999" y="2395053"/>
            <a:ext cx="10477501" cy="1782150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05E6394F-CCD2-4ABB-94AC-311D26711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4291503"/>
            <a:ext cx="10452101" cy="8136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17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B6AD0B-CD39-418F-BD86-753F9D93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3563E2-1FFA-41D6-A180-AB12573E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7A9ED8-2B82-40D5-A9B1-F2B165BE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3595AC0D-E641-4E07-B2CB-74274830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016"/>
            <a:ext cx="10372725" cy="68995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2241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 vz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B6AD0B-CD39-418F-BD86-753F9D93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3563E2-1FFA-41D6-A180-AB12573E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7A9ED8-2B82-40D5-A9B1-F2B165BE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9841DB2C-4E87-4F77-9936-DB53842AFF3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36437241"/>
              </p:ext>
            </p:extLst>
          </p:nvPr>
        </p:nvGraphicFramePr>
        <p:xfrm>
          <a:off x="838201" y="2152650"/>
          <a:ext cx="10372722" cy="3605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914">
                  <a:extLst>
                    <a:ext uri="{9D8B030D-6E8A-4147-A177-3AD203B41FA5}">
                      <a16:colId xmlns:a16="http://schemas.microsoft.com/office/drawing/2014/main" val="1219353005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4046355216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1360489622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2421545816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445562066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4004064892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1769508777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3799914238"/>
                    </a:ext>
                  </a:extLst>
                </a:gridCol>
                <a:gridCol w="1173410">
                  <a:extLst>
                    <a:ext uri="{9D8B030D-6E8A-4147-A177-3AD203B41FA5}">
                      <a16:colId xmlns:a16="http://schemas.microsoft.com/office/drawing/2014/main" val="1835371581"/>
                    </a:ext>
                  </a:extLst>
                </a:gridCol>
              </a:tblGrid>
              <a:tr h="450667"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504544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812970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039754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737182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019941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095225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294286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52544"/>
                  </a:ext>
                </a:extLst>
              </a:tr>
            </a:tbl>
          </a:graphicData>
        </a:graphic>
      </p:graphicFrame>
      <p:sp>
        <p:nvSpPr>
          <p:cNvPr id="14" name="Nadpis 1">
            <a:extLst>
              <a:ext uri="{FF2B5EF4-FFF2-40B4-BE49-F238E27FC236}">
                <a16:creationId xmlns:a16="http://schemas.microsoft.com/office/drawing/2014/main" id="{3595AC0D-E641-4E07-B2CB-74274830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016"/>
            <a:ext cx="10372725" cy="68995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721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75CB4D-7416-4123-83CE-C769D1CE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998F7-E90D-471F-891C-0FD12349B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3689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F5FE98-251D-4D3C-B8B7-DADD6DEB8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98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90EA42-058E-4D22-B615-D930D64C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8A484A-2BA3-41B7-86CF-5D3F9304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1B4CD1-4B53-455D-AE40-D95A24E4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97884-28AE-4700-9C13-68750D37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173077C-429C-4C0E-8F05-9FFAC62D1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36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844AFA-992F-4BE4-ABDB-10F592A44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98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442129-45B5-4C81-B28A-AA85D4F4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712F59-4F02-4916-92FC-440DB3FE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93627A-E54A-4DF9-9A32-88F06F6E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2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AD280-0FEB-422D-9545-DF11A2C6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9053D2-A965-461D-AF02-87E3E6FA8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2D64A8-F4F7-422C-942F-F0172F554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56C39E-CEDD-43DE-BEDB-8FFB054C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5DB8F4-69A1-4474-B69F-8F78FC12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5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890254B-80D5-4BEE-B4A1-5837DB5E9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EAB0B4A-3C8A-4535-BD22-ACF057EEF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DA35CD-E8E4-4C4C-AF96-D5C4BAB8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789759-0184-4DA8-BF39-B34069CD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1126D9-9E62-4220-80F6-A6508032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6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2">
            <a:extLst>
              <a:ext uri="{FF2B5EF4-FFF2-40B4-BE49-F238E27FC236}">
                <a16:creationId xmlns:a16="http://schemas.microsoft.com/office/drawing/2014/main" id="{3724BBC3-D896-4E1C-80DF-C710090CDD7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634894" y="870423"/>
            <a:ext cx="3718906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500" b="1">
                <a:solidFill>
                  <a:srgbClr val="D2F5FF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Jméno a příjmení autora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BF9909-8D44-4612-9351-EF626E97AD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634894" y="1182051"/>
            <a:ext cx="3718906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katedry / oddělení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F586B614-9A5E-4C8F-B622-06700D08D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395053"/>
            <a:ext cx="10515601" cy="1782150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Mezititulek/závěr</a:t>
            </a: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11EC691D-F05A-40AC-91DC-C3E38D602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3600" y="4291503"/>
            <a:ext cx="10502900" cy="8136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0463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EBE9D-4844-416F-A47B-E71F5CB39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6471AA-641D-48E4-895F-2C70DDA44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51239B-9FE1-4DB1-BD79-B7D38D332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3E641A-DC32-4DD9-8307-46D9DFF5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2F49C3-090D-4190-9CE2-36066030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9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AB441-3D76-4218-81BE-D7E4F3F92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84F63F-E322-46AC-A5C6-E1540E1BD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39DC5B-E1B0-4FCB-9D9A-C6471A28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462326-6725-45D6-8FAC-124BEDCD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92F161-156E-4802-8F1B-078DF89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1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A8AAD-C4A1-48ED-8D79-3AB4069F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D2D865-A902-4D7C-A0B5-B2C4BB195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668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C5CC91-7444-4FBB-B6F3-3E6FBD5B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05772A-E403-4DD1-B232-954A3547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89E5D0-757E-45AA-8FEA-238040FB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2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01FF8-98E7-49CB-8B33-E139EF39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F8276E-A998-4BB7-B53A-49EC37A41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307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672645-DFF8-41C8-8BAC-5F24D188F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307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3C31C8-960E-4A18-BC09-35D75D58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33D9D5-2EC6-4E2A-AA85-6FCF97D6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F1E174-D347-4AB1-95DE-ECA0F485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1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112A9-1FE6-4496-81B4-0842D25D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12825"/>
            <a:ext cx="10515600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9BFB9E-5D3E-46B3-ABDB-B7E57DAC6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6502C15-7789-4EE7-A643-5A633ABA3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38512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F85072-0475-4304-BE03-A72EA7AC39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1610A2-3C29-4B70-AF60-C2A3EBCE3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85127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2C164E5-0EFB-46F1-BB95-CBBAC80C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4FD1153-99E6-4ECA-BF33-0E377D33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6282298-48D6-4F29-8798-A54B0577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2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43D58-00E6-4F74-B46F-884BB073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1A4E0E-761B-449A-9AA3-FAB72639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D2199A-57B9-4C7C-A04D-6C8B8FF2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D08B6B-5218-473D-BD06-9695102C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5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f vz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43D58-00E6-4F74-B46F-884BB073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1A4E0E-761B-449A-9AA3-FAB72639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D2199A-57B9-4C7C-A04D-6C8B8FF2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D08B6B-5218-473D-BD06-9695102C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A2CFF3E3-BFCF-4550-86A1-C1FA2629A69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84738560"/>
              </p:ext>
            </p:extLst>
          </p:nvPr>
        </p:nvGraphicFramePr>
        <p:xfrm>
          <a:off x="838200" y="1990725"/>
          <a:ext cx="10372724" cy="4147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51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DDC1DD5-61DA-41BA-AED0-401807258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-3085"/>
            <a:ext cx="12192000" cy="686108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44A193-2443-4336-B8E6-567C50C4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2FE8A-B6A8-4920-9B7E-768DE3DF4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12BF67-B920-4B8E-84CF-AAC489B8A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9CD2-0146-4F3B-A4AA-75EB0CF2F752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5ED088-792C-4229-99A4-13C382DAC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F2DEB4-37E5-4BE0-984C-F6914BD2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9FAB3-BFA5-4172-A475-10F9ABCB3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50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A4A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9EE2"/>
        </a:buClr>
        <a:buFont typeface="Arial" panose="020B0604020202020204" pitchFamily="34" charset="0"/>
        <a:buChar char="•"/>
        <a:defRPr sz="2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24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20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1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1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B164F51-2CD2-44FF-A983-712555EA12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-3085"/>
            <a:ext cx="12192000" cy="686108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44A193-2443-4336-B8E6-567C50C4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2FE8A-B6A8-4920-9B7E-768DE3DF4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12BF67-B920-4B8E-84CF-AAC489B8A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9CD2-0146-4F3B-A4AA-75EB0CF2F752}" type="datetimeFigureOut">
              <a:rPr lang="cs-CZ" smtClean="0"/>
              <a:t>10.10.2022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5ED088-792C-4229-99A4-13C382DAC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F2DEB4-37E5-4BE0-984C-F6914BD2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9FAB3-BFA5-4172-A475-10F9ABCB3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09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2F5FF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F5FF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F5FF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F5FF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F5FF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E57037E3-E38F-4F03-B62C-27899301C8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0" y="5228"/>
            <a:ext cx="12192000" cy="6861085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6ABAA5AB-DE62-4F81-8DB2-303A5A04B54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8797773" y="358391"/>
            <a:ext cx="202407" cy="202407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5850BBEB-899B-4725-810F-E32EB4C5C9F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151436" y="358391"/>
            <a:ext cx="202407" cy="202407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7A972C7-80EA-4001-A2C8-48457C78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016"/>
            <a:ext cx="10372725" cy="689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A64F96-20EB-4338-812A-2CF45FA87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24050"/>
            <a:ext cx="10372725" cy="4442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49455D-C2AF-42AF-A377-1FD957033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329ADC-2255-4EF3-B5C0-B90829E78CD9}" type="datetimeFigureOut">
              <a:rPr lang="cs-CZ" smtClean="0"/>
              <a:pPr/>
              <a:t>10.10.2022</a:t>
            </a:fld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38892D-BE40-4B7B-98A7-1B108AC51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406528-E83B-4FF2-81FD-6E1ED0DE8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371" y="6356350"/>
            <a:ext cx="2643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CA258-668E-4A85-A197-2757C3BEE154}" type="slidenum">
              <a:rPr lang="cs-CZ" smtClean="0"/>
              <a:pPr/>
              <a:t>‹#›</a:t>
            </a:fld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6CADA8D1-4B1D-49C0-B645-EB5D43487BC1}"/>
              </a:ext>
            </a:extLst>
          </p:cNvPr>
          <p:cNvSpPr txBox="1">
            <a:spLocks/>
          </p:cNvSpPr>
          <p:nvPr userDrawn="1"/>
        </p:nvSpPr>
        <p:spPr>
          <a:xfrm>
            <a:off x="11872452" y="6386024"/>
            <a:ext cx="387350" cy="452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5BC4F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fld id="{166024C8-F27F-4469-B950-3CAEC9128C7E}" type="slidenum">
              <a:rPr lang="cs-CZ" sz="1200" smtClean="0">
                <a:solidFill>
                  <a:schemeClr val="bg1"/>
                </a:solidFill>
              </a:rPr>
              <a:pPr algn="ctr"/>
              <a:t>‹#›</a:t>
            </a:fld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DCD643-C700-45E8-8816-DD3D4AEF500E}"/>
              </a:ext>
            </a:extLst>
          </p:cNvPr>
          <p:cNvSpPr txBox="1"/>
          <p:nvPr userDrawn="1"/>
        </p:nvSpPr>
        <p:spPr>
          <a:xfrm>
            <a:off x="8982551" y="299367"/>
            <a:ext cx="1121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9E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www.vse.cz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8403B65-A3E4-4EA5-A348-D73A327280A2}"/>
              </a:ext>
            </a:extLst>
          </p:cNvPr>
          <p:cNvSpPr txBox="1"/>
          <p:nvPr userDrawn="1"/>
        </p:nvSpPr>
        <p:spPr>
          <a:xfrm>
            <a:off x="10342326" y="299367"/>
            <a:ext cx="131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9E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vsecz</a:t>
            </a:r>
            <a:endParaRPr lang="cs-CZ" sz="1600" dirty="0">
              <a:solidFill>
                <a:srgbClr val="009E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0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78" r:id="rId7"/>
    <p:sldLayoutId id="2147483669" r:id="rId8"/>
    <p:sldLayoutId id="214748367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EE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514350" indent="-514350" algn="l" defTabSz="914400" rtl="0" eaLnBrk="1" latinLnBrk="0" hangingPunct="1">
        <a:lnSpc>
          <a:spcPct val="100000"/>
        </a:lnSpc>
        <a:spcBef>
          <a:spcPts val="1000"/>
        </a:spcBef>
        <a:buClr>
          <a:srgbClr val="009EE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10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is-test.vse.cz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D3B167F7-A0DB-461B-86F4-984F46166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604" y="2246781"/>
            <a:ext cx="11572345" cy="2199827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Interní grantová soutěž 2023</a:t>
            </a:r>
            <a:b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altLang="cs-CZ" sz="4800" dirty="0">
                <a:solidFill>
                  <a:schemeClr val="accent1">
                    <a:lumMod val="75000"/>
                  </a:schemeClr>
                </a:solidFill>
              </a:rPr>
              <a:t>(IGS 2023)</a:t>
            </a:r>
            <a:br>
              <a:rPr lang="cs-CZ" altLang="cs-CZ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altLang="cs-CZ" sz="4800" dirty="0">
                <a:solidFill>
                  <a:schemeClr val="accent1"/>
                </a:solidFill>
              </a:rPr>
              <a:t/>
            </a:r>
            <a:br>
              <a:rPr lang="cs-CZ" altLang="cs-CZ" sz="4800" dirty="0">
                <a:solidFill>
                  <a:schemeClr val="accent1"/>
                </a:solidFill>
              </a:rPr>
            </a:br>
            <a:r>
              <a:rPr lang="cs-CZ" altLang="cs-CZ" dirty="0">
                <a:solidFill>
                  <a:srgbClr val="009EE2"/>
                </a:solidFill>
              </a:rPr>
              <a:t>Jak podat v </a:t>
            </a:r>
            <a:r>
              <a:rPr lang="cs-CZ" altLang="cs-CZ" dirty="0" err="1">
                <a:solidFill>
                  <a:srgbClr val="009EE2"/>
                </a:solidFill>
              </a:rPr>
              <a:t>InSIS</a:t>
            </a:r>
            <a:r>
              <a:rPr lang="cs-CZ" altLang="cs-CZ" dirty="0">
                <a:solidFill>
                  <a:srgbClr val="009EE2"/>
                </a:solidFill>
              </a:rPr>
              <a:t> přihlášku</a:t>
            </a:r>
            <a:endParaRPr lang="cs-CZ" dirty="0">
              <a:solidFill>
                <a:srgbClr val="009EE2"/>
              </a:solidFill>
            </a:endParaRP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DC113F0D-208B-477E-84A3-F919958FF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1" y="5511337"/>
            <a:ext cx="10808982" cy="773085"/>
          </a:xfrm>
        </p:spPr>
        <p:txBody>
          <a:bodyPr>
            <a:normAutofit lnSpcReduction="10000"/>
          </a:bodyPr>
          <a:lstStyle/>
          <a:p>
            <a:endParaRPr lang="cs-CZ" dirty="0">
              <a:highlight>
                <a:srgbClr val="FFFF00"/>
              </a:highlight>
            </a:endParaRPr>
          </a:p>
          <a:p>
            <a:r>
              <a:rPr lang="cs-CZ" sz="1700" dirty="0"/>
              <a:t>10.10. 2022</a:t>
            </a:r>
          </a:p>
        </p:txBody>
      </p:sp>
      <p:sp>
        <p:nvSpPr>
          <p:cNvPr id="8" name="Zástupný text 3">
            <a:extLst>
              <a:ext uri="{FF2B5EF4-FFF2-40B4-BE49-F238E27FC236}">
                <a16:creationId xmlns:a16="http://schemas.microsoft.com/office/drawing/2014/main" id="{28E76684-B096-4148-9243-D007B536D1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26016" y="870423"/>
            <a:ext cx="3718906" cy="311628"/>
          </a:xfrm>
        </p:spPr>
        <p:txBody>
          <a:bodyPr>
            <a:normAutofit/>
          </a:bodyPr>
          <a:lstStyle/>
          <a:p>
            <a:r>
              <a:rPr lang="cs-CZ" alt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Martina Sušánková</a:t>
            </a:r>
            <a:endParaRPr lang="cs-CZ" dirty="0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1A698967-CA31-411B-A074-48A90A010A9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626016" y="1182051"/>
            <a:ext cx="3718906" cy="311628"/>
          </a:xfrm>
        </p:spPr>
        <p:txBody>
          <a:bodyPr/>
          <a:lstStyle/>
          <a:p>
            <a:r>
              <a:rPr lang="cs-CZ" dirty="0"/>
              <a:t>Vedoucí Oddělení vědy a výzkumu</a:t>
            </a:r>
          </a:p>
        </p:txBody>
      </p:sp>
    </p:spTree>
    <p:extLst>
      <p:ext uri="{BB962C8B-B14F-4D97-AF65-F5344CB8AC3E}">
        <p14:creationId xmlns:p14="http://schemas.microsoft.com/office/powerpoint/2010/main" val="12872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43818" y="1216029"/>
            <a:ext cx="7494359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Přihláška – uložení obsahu projektu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847" y="2151761"/>
            <a:ext cx="6390302" cy="45130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538" y="5714688"/>
            <a:ext cx="67061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9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07" y="1474088"/>
            <a:ext cx="8596745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 – životopisy řešitelů (CV)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79" y="2555509"/>
            <a:ext cx="6754953" cy="2328874"/>
          </a:xfrm>
          <a:prstGeom prst="rect">
            <a:avLst/>
          </a:prstGeom>
        </p:spPr>
      </p:pic>
      <p:pic>
        <p:nvPicPr>
          <p:cNvPr id="6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948" y="2892425"/>
            <a:ext cx="1539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29" y="3260725"/>
            <a:ext cx="1539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7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487" y="1491031"/>
            <a:ext cx="9095509" cy="689952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Tvorba CV (zakládá každý člen týmu)</a:t>
            </a:r>
            <a:endParaRPr lang="cs-CZ" sz="3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90" y="2586783"/>
            <a:ext cx="8010838" cy="3164098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C6517A3B-1BEC-4FC7-9EA8-660627AFF5BC}"/>
              </a:ext>
            </a:extLst>
          </p:cNvPr>
          <p:cNvCxnSpPr/>
          <p:nvPr/>
        </p:nvCxnSpPr>
        <p:spPr>
          <a:xfrm flipH="1">
            <a:off x="5217361" y="5000104"/>
            <a:ext cx="180022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99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975" y="1149892"/>
            <a:ext cx="3002280" cy="689952"/>
          </a:xfrm>
        </p:spPr>
        <p:txBody>
          <a:bodyPr>
            <a:normAutofit/>
          </a:bodyPr>
          <a:lstStyle/>
          <a:p>
            <a:r>
              <a:rPr lang="cs-CZ" sz="3600" dirty="0"/>
              <a:t>Tvorba CV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671" y="2156806"/>
            <a:ext cx="7600261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584" y="1130531"/>
            <a:ext cx="5527964" cy="717626"/>
          </a:xfrm>
        </p:spPr>
        <p:txBody>
          <a:bodyPr>
            <a:normAutofit/>
          </a:bodyPr>
          <a:lstStyle/>
          <a:p>
            <a:r>
              <a:rPr lang="cs-CZ" sz="3600" dirty="0"/>
              <a:t>Tvorba CV - založení 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9255" y="2047662"/>
            <a:ext cx="7736623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7994" y="1005838"/>
            <a:ext cx="9144000" cy="899767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Zpracování CV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302" y="2568632"/>
            <a:ext cx="8925318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54345" y="698415"/>
            <a:ext cx="7955280" cy="631622"/>
          </a:xfrm>
        </p:spPr>
        <p:txBody>
          <a:bodyPr>
            <a:normAutofit fontScale="90000"/>
          </a:bodyPr>
          <a:lstStyle/>
          <a:p>
            <a:r>
              <a:rPr lang="cs-CZ" altLang="cs-CZ" sz="4000" dirty="0"/>
              <a:t>Zpracování CV – folie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45" y="1413163"/>
            <a:ext cx="7218290" cy="52860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42" y="4231150"/>
            <a:ext cx="48772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1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2014" y="1371745"/>
            <a:ext cx="11288684" cy="590059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Zpracování CV – zaevidování řešených projektů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599872"/>
            <a:ext cx="9144793" cy="16582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032" y="2599872"/>
            <a:ext cx="8181541" cy="281050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94B8FFE9-867A-4255-8D09-AC402348BBD3}"/>
              </a:ext>
            </a:extLst>
          </p:cNvPr>
          <p:cNvCxnSpPr/>
          <p:nvPr/>
        </p:nvCxnSpPr>
        <p:spPr>
          <a:xfrm flipH="1">
            <a:off x="5664113" y="4005122"/>
            <a:ext cx="180816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63496" y="950386"/>
            <a:ext cx="7348451" cy="689952"/>
          </a:xfrm>
        </p:spPr>
        <p:txBody>
          <a:bodyPr/>
          <a:lstStyle/>
          <a:p>
            <a:r>
              <a:rPr lang="cs-CZ" sz="3600" dirty="0"/>
              <a:t>Zpracování CV</a:t>
            </a:r>
            <a:r>
              <a:rPr lang="cs-CZ" sz="1800" dirty="0"/>
              <a:t>– zaevidování řešených projektů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302" y="1499152"/>
            <a:ext cx="7998645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6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57451" y="636803"/>
            <a:ext cx="9278389" cy="689952"/>
          </a:xfrm>
        </p:spPr>
        <p:txBody>
          <a:bodyPr>
            <a:normAutofit/>
          </a:bodyPr>
          <a:lstStyle/>
          <a:p>
            <a:r>
              <a:rPr lang="cs-CZ" sz="3600" dirty="0"/>
              <a:t>Zpracování CV</a:t>
            </a:r>
            <a:r>
              <a:rPr lang="cs-CZ" sz="1800" dirty="0"/>
              <a:t>– zaevidování řešených projektů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32" y="1326755"/>
            <a:ext cx="8754615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967" y="1527212"/>
            <a:ext cx="10372725" cy="689952"/>
          </a:xfrm>
        </p:spPr>
        <p:txBody>
          <a:bodyPr>
            <a:normAutofit fontScale="90000"/>
          </a:bodyPr>
          <a:lstStyle/>
          <a:p>
            <a:r>
              <a:rPr lang="cs-CZ" dirty="0"/>
              <a:t>Otevření přihlášek v </a:t>
            </a:r>
            <a:r>
              <a:rPr lang="cs-CZ" dirty="0" err="1"/>
              <a:t>InSIS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/>
              <a:t>5</a:t>
            </a:r>
            <a:r>
              <a:rPr lang="cs-CZ" dirty="0" smtClean="0"/>
              <a:t>. </a:t>
            </a:r>
            <a:r>
              <a:rPr lang="cs-CZ" dirty="0"/>
              <a:t>10. </a:t>
            </a:r>
            <a:r>
              <a:rPr lang="cs-CZ" dirty="0" smtClean="0"/>
              <a:t>2022)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570A1D5-4BE6-4BF1-AA6A-C4CD9C20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5476"/>
            <a:ext cx="10415954" cy="449580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59" y="2143298"/>
            <a:ext cx="7773074" cy="38164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34" y="2363143"/>
            <a:ext cx="7773074" cy="38164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48" y="2686051"/>
            <a:ext cx="72485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58589" y="1324460"/>
            <a:ext cx="5478087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Přihláška-dokončení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46" y="2657446"/>
            <a:ext cx="7779170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3255" y="1100016"/>
            <a:ext cx="6751320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 - spolupracovníci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019" y="1789968"/>
            <a:ext cx="8870449" cy="49686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839" y="2033270"/>
            <a:ext cx="1298561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9434" y="1205972"/>
            <a:ext cx="8952808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 - spolupracovníci / kapacita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86" y="2029550"/>
            <a:ext cx="8669263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1928" y="1149892"/>
            <a:ext cx="9490190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 - spolupracovníci / kapacita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825" y="1985708"/>
            <a:ext cx="8815580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9047" y="1066765"/>
            <a:ext cx="9598256" cy="68995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/ náhled formulářů / tisk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621" y="1643074"/>
            <a:ext cx="7334124" cy="50418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654" y="5098969"/>
            <a:ext cx="938865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43447" y="964276"/>
            <a:ext cx="8650605" cy="548640"/>
          </a:xfrm>
        </p:spPr>
        <p:txBody>
          <a:bodyPr>
            <a:noAutofit/>
          </a:bodyPr>
          <a:lstStyle/>
          <a:p>
            <a:r>
              <a:rPr lang="cs-CZ" sz="3600" dirty="0"/>
              <a:t>Základní informace – Formulář 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850" y="1637608"/>
            <a:ext cx="5188146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3570" y="869838"/>
            <a:ext cx="7057505" cy="68995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– Formulář B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778" y="1418474"/>
            <a:ext cx="5029129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51760" y="825506"/>
            <a:ext cx="7024255" cy="68995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– Formulář 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756" y="1424018"/>
            <a:ext cx="4608975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02131" y="623599"/>
            <a:ext cx="7722524" cy="68981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– Formulář D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058" y="1454727"/>
            <a:ext cx="3907875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6786" y="1288618"/>
            <a:ext cx="9928167" cy="689812"/>
          </a:xfrm>
        </p:spPr>
        <p:txBody>
          <a:bodyPr>
            <a:normAutofit/>
          </a:bodyPr>
          <a:lstStyle/>
          <a:p>
            <a:r>
              <a:rPr lang="pt-BR" sz="3600" dirty="0"/>
              <a:t>Podání návrhu projektu (provádí administrátor)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746189"/>
            <a:ext cx="9144793" cy="13656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54817">
            <a:off x="948443" y="2959567"/>
            <a:ext cx="89619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1" y="723207"/>
            <a:ext cx="10963656" cy="864524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dirty="0"/>
              <a:t>Založení přihlášky </a:t>
            </a:r>
            <a:br>
              <a:rPr lang="cs-CZ" altLang="cs-CZ" dirty="0"/>
            </a:br>
            <a:r>
              <a:rPr lang="cs-CZ" altLang="cs-CZ" sz="1800" dirty="0"/>
              <a:t>(přihláška pro účely semináře byla založena v </a:t>
            </a:r>
            <a:r>
              <a:rPr lang="cs-CZ" altLang="cs-CZ" sz="1800" dirty="0" err="1"/>
              <a:t>InSIS</a:t>
            </a:r>
            <a:r>
              <a:rPr lang="cs-CZ" altLang="cs-CZ" sz="1800" dirty="0"/>
              <a:t> - test dne 8.6.2015)</a:t>
            </a:r>
            <a:br>
              <a:rPr lang="cs-CZ" altLang="cs-CZ" sz="1800" dirty="0"/>
            </a:br>
            <a:endParaRPr lang="pl-PL" sz="1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611" y="1487979"/>
            <a:ext cx="8845588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60072" y="1296930"/>
            <a:ext cx="6367549" cy="648248"/>
          </a:xfrm>
        </p:spPr>
        <p:txBody>
          <a:bodyPr>
            <a:normAutofit/>
          </a:bodyPr>
          <a:lstStyle/>
          <a:p>
            <a:r>
              <a:rPr lang="cs-CZ" sz="3600" dirty="0"/>
              <a:t>Podaný projekt / legenda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276" y="2837932"/>
            <a:ext cx="4895512" cy="7498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914" y="4139678"/>
            <a:ext cx="919966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99905" y="1316147"/>
            <a:ext cx="5145578" cy="689952"/>
          </a:xfrm>
        </p:spPr>
        <p:txBody>
          <a:bodyPr>
            <a:normAutofit fontScale="90000"/>
          </a:bodyPr>
          <a:lstStyle/>
          <a:p>
            <a:r>
              <a:rPr lang="cs-CZ" dirty="0"/>
              <a:t>Úprava návrhu projektu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36" y="2936493"/>
            <a:ext cx="5992887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3570" y="933762"/>
            <a:ext cx="6999317" cy="68995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– Formulář 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860" y="1681903"/>
            <a:ext cx="4840644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5760" y="1355119"/>
            <a:ext cx="11330247" cy="756313"/>
          </a:xfrm>
        </p:spPr>
        <p:txBody>
          <a:bodyPr>
            <a:normAutofit/>
          </a:bodyPr>
          <a:lstStyle/>
          <a:p>
            <a:r>
              <a:rPr lang="cs-CZ" sz="3600" dirty="0" err="1"/>
              <a:t>InSIS</a:t>
            </a:r>
            <a:r>
              <a:rPr lang="cs-CZ" sz="3600" dirty="0"/>
              <a:t>-test / možnost zkušebního podání návrhu v testu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06" y="3930477"/>
            <a:ext cx="8736325" cy="134123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848131" y="2642966"/>
            <a:ext cx="3897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1BBF1"/>
              </a:buClr>
              <a:defRPr/>
            </a:pPr>
            <a:r>
              <a:rPr lang="cs-CZ" altLang="cs-CZ" sz="2800" dirty="0">
                <a:solidFill>
                  <a:srgbClr val="000000"/>
                </a:solidFill>
                <a:latin typeface="Arial"/>
                <a:hlinkClick r:id="rId3"/>
              </a:rPr>
              <a:t>https://insis-test.vse.cz/</a:t>
            </a:r>
            <a:endParaRPr lang="cs-CZ" altLang="cs-CZ" sz="2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57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4">
            <a:extLst>
              <a:ext uri="{FF2B5EF4-FFF2-40B4-BE49-F238E27FC236}">
                <a16:creationId xmlns:a16="http://schemas.microsoft.com/office/drawing/2014/main" id="{3203AA28-A4F1-4C05-9CE9-28D0E7B792A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634894" y="870423"/>
            <a:ext cx="3718906" cy="311628"/>
          </a:xfrm>
        </p:spPr>
        <p:txBody>
          <a:bodyPr/>
          <a:lstStyle/>
          <a:p>
            <a:r>
              <a:rPr lang="cs-CZ" dirty="0"/>
              <a:t>Ing. Martina Sušánková</a:t>
            </a: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FE1C229D-E3BC-4F81-BD21-FDFC2C51943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634894" y="1182051"/>
            <a:ext cx="3718906" cy="311628"/>
          </a:xfrm>
        </p:spPr>
        <p:txBody>
          <a:bodyPr/>
          <a:lstStyle/>
          <a:p>
            <a:r>
              <a:rPr lang="cs-CZ" dirty="0"/>
              <a:t>susan@vse.cz</a:t>
            </a:r>
          </a:p>
        </p:txBody>
      </p:sp>
      <p:sp>
        <p:nvSpPr>
          <p:cNvPr id="9" name="Nadpis 2">
            <a:extLst>
              <a:ext uri="{FF2B5EF4-FFF2-40B4-BE49-F238E27FC236}">
                <a16:creationId xmlns:a16="http://schemas.microsoft.com/office/drawing/2014/main" id="{286A7C96-717D-46F5-B5B2-C8AABD327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115624"/>
            <a:ext cx="10515601" cy="1106575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71990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215" y="1017962"/>
            <a:ext cx="87344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241622" y="1332407"/>
            <a:ext cx="9460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Stav po založení přihlášky, vstup do přihlášky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08" y="2249198"/>
            <a:ext cx="10077249" cy="39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9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885990" y="716955"/>
            <a:ext cx="4161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 </a:t>
            </a:r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Základní informace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28" y="1263534"/>
            <a:ext cx="8798243" cy="55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23956" y="923446"/>
            <a:ext cx="831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 </a:t>
            </a:r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Přihláška – rozpočet – uložení rozpočtu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56" y="1571625"/>
            <a:ext cx="8494700" cy="5286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7135">
            <a:off x="1330957" y="5642206"/>
            <a:ext cx="597460" cy="646232"/>
          </a:xfrm>
          <a:prstGeom prst="rect">
            <a:avLst/>
          </a:prstGeom>
        </p:spPr>
      </p:pic>
      <p:pic>
        <p:nvPicPr>
          <p:cNvPr id="21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87" y="1841924"/>
            <a:ext cx="962025" cy="34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21" y="1575321"/>
            <a:ext cx="9620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64" y="2714920"/>
            <a:ext cx="962025" cy="20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1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44604" y="811008"/>
            <a:ext cx="575076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Přihláška – obsah projektu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19" y="1457339"/>
            <a:ext cx="8044647" cy="55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745" y="1043844"/>
            <a:ext cx="5817124" cy="689952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Přihláška – obsah projektu</a:t>
            </a:r>
            <a:endParaRPr lang="cs-CZ" sz="3600" dirty="0"/>
          </a:p>
        </p:txBody>
      </p:sp>
      <p:sp>
        <p:nvSpPr>
          <p:cNvPr id="3" name="Obdélník 2"/>
          <p:cNvSpPr/>
          <p:nvPr/>
        </p:nvSpPr>
        <p:spPr>
          <a:xfrm>
            <a:off x="771026" y="1829007"/>
            <a:ext cx="1128859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a) cíle projektu, včetně rozboru současného stavu poznání a použité metodiky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b) předpokládaný teoretický a praktický přínos projektu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c) průběh (etapy) řešení – časový harmonogram řešení po jednotlivých letech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d) způsob zapojení studentů a jejich podíl na řešení výzkumného projektu (v </a:t>
            </a:r>
            <a:r>
              <a:rPr lang="cs-CZ" altLang="cs-CZ" sz="2000" dirty="0" err="1"/>
              <a:t>případě,že</a:t>
            </a:r>
            <a:r>
              <a:rPr lang="cs-CZ" altLang="cs-CZ" sz="2000" dirty="0"/>
              <a:t> řešitelem je AP)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e) návaznost projektu na zpracování zaměření disertační práce, případně předchozí vědeckou činnost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f) vazba na připravované projekty financované z externích </a:t>
            </a:r>
            <a:r>
              <a:rPr lang="cs-CZ" altLang="cs-CZ" sz="2000" dirty="0" err="1"/>
              <a:t>zdroa</a:t>
            </a:r>
            <a:r>
              <a:rPr lang="cs-CZ" altLang="cs-CZ" sz="2000" dirty="0"/>
              <a:t>) cíle projektu, včetně rozboru současného stavu poznání a použité metodiky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b) předpokládaný teoretický a praktický přínos projektu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c) průběh (etapy) řešení – časový harmonogram řešení po jednotlivých letech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d) způsob zapojení studentů a jejich podíl na řešení výzkumného projektu (v </a:t>
            </a:r>
            <a:r>
              <a:rPr lang="cs-CZ" altLang="cs-CZ" sz="2000" dirty="0" err="1"/>
              <a:t>případě,že</a:t>
            </a:r>
            <a:r>
              <a:rPr lang="cs-CZ" altLang="cs-CZ" sz="2000" dirty="0"/>
              <a:t> řešitelem je AP)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e) návaznost projektu na zpracování zaměření disertační práce, případně předchozí vědeckou činnost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f) vazba na připravované projekty financované z externích zdrojů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g) předpokládané výsledné publikace výzkumu, včetně účasti na konferencích (</a:t>
            </a:r>
            <a:r>
              <a:rPr lang="cs-CZ" altLang="cs-CZ" sz="2000" dirty="0" err="1"/>
              <a:t>kdy,kde</a:t>
            </a:r>
            <a:r>
              <a:rPr lang="cs-CZ" altLang="cs-CZ" sz="2000" dirty="0"/>
              <a:t>?)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h) zda budou výsledky projektu použity pro návrh grantu mimo VŠE (kdy, kde?)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i) odůvodnění jednotlivých požadovaných finančních položek z rozpočtu nákladů</a:t>
            </a:r>
          </a:p>
        </p:txBody>
      </p:sp>
    </p:spTree>
    <p:extLst>
      <p:ext uri="{BB962C8B-B14F-4D97-AF65-F5344CB8AC3E}">
        <p14:creationId xmlns:p14="http://schemas.microsoft.com/office/powerpoint/2010/main" val="5837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Úvodní sníme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E_CZ_16_9.potx" id="{71C18D9F-46A0-4237-97B9-532C70CC3545}" vid="{54C86B8C-B0B4-43D4-B48C-9EC845265A50}"/>
    </a:ext>
  </a:extLst>
</a:theme>
</file>

<file path=ppt/theme/theme2.xml><?xml version="1.0" encoding="utf-8"?>
<a:theme xmlns:a="http://schemas.openxmlformats.org/drawingml/2006/main" name="Mezititulek / Závě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E_CZ_16_9.potx" id="{71C18D9F-46A0-4237-97B9-532C70CC3545}" vid="{FE1EABBD-40FD-4B3F-A88F-A396519EC308}"/>
    </a:ext>
  </a:extLst>
</a:theme>
</file>

<file path=ppt/theme/theme3.xml><?xml version="1.0" encoding="utf-8"?>
<a:theme xmlns:a="http://schemas.openxmlformats.org/drawingml/2006/main" name="Běžné strán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E_CZ_16_9.potx" id="{71C18D9F-46A0-4237-97B9-532C70CC3545}" vid="{213A5797-252C-4D12-A9FF-BF996031D17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21FD6B6CB65824481BE4310FAA63C27" ma:contentTypeVersion="14" ma:contentTypeDescription="Vytvoří nový dokument" ma:contentTypeScope="" ma:versionID="bf9d3ca1ef0e903c4d814a3b807b7af2">
  <xsd:schema xmlns:xsd="http://www.w3.org/2001/XMLSchema" xmlns:xs="http://www.w3.org/2001/XMLSchema" xmlns:p="http://schemas.microsoft.com/office/2006/metadata/properties" xmlns:ns3="ae9b09a0-9957-4b8e-85eb-d0bcd4e7f918" xmlns:ns4="c8f3f63d-fc1c-403a-8e61-479190f43795" targetNamespace="http://schemas.microsoft.com/office/2006/metadata/properties" ma:root="true" ma:fieldsID="97521a1731b30dead282de6ff3e73393" ns3:_="" ns4:_="">
    <xsd:import namespace="ae9b09a0-9957-4b8e-85eb-d0bcd4e7f918"/>
    <xsd:import namespace="c8f3f63d-fc1c-403a-8e61-479190f4379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3:SharedWithDetails" minOccurs="0"/>
                <xsd:element ref="ns3:SharingHintHash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b09a0-9957-4b8e-85eb-d0bcd4e7f9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3f63d-fc1c-403a-8e61-479190f43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B41EBD-E33D-4C34-B253-7BDD3ACC75DA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c8f3f63d-fc1c-403a-8e61-479190f43795"/>
    <ds:schemaRef ds:uri="ae9b09a0-9957-4b8e-85eb-d0bcd4e7f918"/>
  </ds:schemaRefs>
</ds:datastoreItem>
</file>

<file path=customXml/itemProps2.xml><?xml version="1.0" encoding="utf-8"?>
<ds:datastoreItem xmlns:ds="http://schemas.openxmlformats.org/officeDocument/2006/customXml" ds:itemID="{8F6FFDA3-D7B2-4652-B3A2-CBDEA53717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83E517-741F-4ADC-8F35-055692B954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9b09a0-9957-4b8e-85eb-d0bcd4e7f918"/>
    <ds:schemaRef ds:uri="c8f3f63d-fc1c-403a-8e61-479190f43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VSE_CZ_16_9</Template>
  <TotalTime>382</TotalTime>
  <Words>411</Words>
  <Application>Microsoft Office PowerPoint</Application>
  <PresentationFormat>Širokoúhlá obrazovka</PresentationFormat>
  <Paragraphs>54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Times New Roman</vt:lpstr>
      <vt:lpstr>Úvodní snímek</vt:lpstr>
      <vt:lpstr>Mezititulek / Závěr</vt:lpstr>
      <vt:lpstr>Běžné stránky</vt:lpstr>
      <vt:lpstr>Interní grantová soutěž 2023 (IGS 2023)  Jak podat v InSIS přihlášku</vt:lpstr>
      <vt:lpstr>Otevření přihlášek v InSIS (5. 10. 2022) </vt:lpstr>
      <vt:lpstr>Založení přihlášky  (přihláška pro účely semináře byla založena v InSIS - test dne 8.6.2015)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Přihláška – obsah projektu</vt:lpstr>
      <vt:lpstr>Prezentace aplikace PowerPoint</vt:lpstr>
      <vt:lpstr>Přihláška – životopisy řešitelů (CV)</vt:lpstr>
      <vt:lpstr>Tvorba CV (zakládá každý člen týmu)</vt:lpstr>
      <vt:lpstr>Tvorba CV</vt:lpstr>
      <vt:lpstr>Tvorba CV - založení </vt:lpstr>
      <vt:lpstr>Zpracování CV</vt:lpstr>
      <vt:lpstr>Zpracování CV – folie</vt:lpstr>
      <vt:lpstr>Zpracování CV – zaevidování řešených projektů </vt:lpstr>
      <vt:lpstr>Zpracování CV– zaevidování řešených projektů </vt:lpstr>
      <vt:lpstr>Zpracování CV– zaevidování řešených projektů </vt:lpstr>
      <vt:lpstr>Přihláška-dokončení</vt:lpstr>
      <vt:lpstr>Přihláška - spolupracovníci</vt:lpstr>
      <vt:lpstr>Přihláška - spolupracovníci / kapacita</vt:lpstr>
      <vt:lpstr>Přihláška - spolupracovníci / kapacita</vt:lpstr>
      <vt:lpstr>Základní informace / náhled formulářů / tisk</vt:lpstr>
      <vt:lpstr>Základní informace – Formulář A</vt:lpstr>
      <vt:lpstr>Základní informace – Formulář B</vt:lpstr>
      <vt:lpstr>Základní informace – Formulář C</vt:lpstr>
      <vt:lpstr>Základní informace – Formulář D</vt:lpstr>
      <vt:lpstr>Podání návrhu projektu (provádí administrátor)</vt:lpstr>
      <vt:lpstr>Podaný projekt / legenda</vt:lpstr>
      <vt:lpstr>Úprava návrhu projektu </vt:lpstr>
      <vt:lpstr>Základní informace – Formulář E</vt:lpstr>
      <vt:lpstr>InSIS-test / možnost zkušebního podání návrhu v testu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 adipiscing elit. Etiam commodo dui eget wisi.</dc:title>
  <dc:creator>Soňa Macurová</dc:creator>
  <cp:lastModifiedBy>Martina Sušánková</cp:lastModifiedBy>
  <cp:revision>35</cp:revision>
  <dcterms:created xsi:type="dcterms:W3CDTF">2021-09-13T09:10:47Z</dcterms:created>
  <dcterms:modified xsi:type="dcterms:W3CDTF">2022-10-10T08:34:08Z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0x010100E21FD6B6CB65824481BE4310FAA63C27</vt:lpwstr>
  </property>
</Properties>
</file>