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0" r:id="rId5"/>
  </p:sldMasterIdLst>
  <p:notesMasterIdLst>
    <p:notesMasterId r:id="rId24"/>
  </p:notesMasterIdLst>
  <p:handoutMasterIdLst>
    <p:handoutMasterId r:id="rId25"/>
  </p:handoutMasterIdLst>
  <p:sldIdLst>
    <p:sldId id="259" r:id="rId6"/>
    <p:sldId id="260" r:id="rId7"/>
    <p:sldId id="273" r:id="rId8"/>
    <p:sldId id="277" r:id="rId9"/>
    <p:sldId id="278" r:id="rId10"/>
    <p:sldId id="284" r:id="rId11"/>
    <p:sldId id="267" r:id="rId12"/>
    <p:sldId id="280" r:id="rId13"/>
    <p:sldId id="268" r:id="rId14"/>
    <p:sldId id="282" r:id="rId15"/>
    <p:sldId id="262" r:id="rId16"/>
    <p:sldId id="261" r:id="rId17"/>
    <p:sldId id="263" r:id="rId18"/>
    <p:sldId id="265" r:id="rId19"/>
    <p:sldId id="279" r:id="rId20"/>
    <p:sldId id="272" r:id="rId21"/>
    <p:sldId id="283" r:id="rId22"/>
    <p:sldId id="281" r:id="rId2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ára Kubíčková" initials="KK" lastIdx="4" clrIdx="0">
    <p:extLst>
      <p:ext uri="{19B8F6BF-5375-455C-9EA6-DF929625EA0E}">
        <p15:presenceInfo xmlns:p15="http://schemas.microsoft.com/office/powerpoint/2012/main" userId="S::xkubk19@vse.cz::8cb98b7f-e89c-47ed-8a16-555e2e76ed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1BBF1"/>
    <a:srgbClr val="5F5F5F"/>
    <a:srgbClr val="0099FF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67" autoAdjust="0"/>
    <p:restoredTop sz="92012" autoAdjust="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6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Macurová" userId="40839030-ea94-4baf-9f33-89ff4828a125" providerId="ADAL" clId="{3BB9C678-F5E1-4980-97D4-81D4C432DE3D}"/>
    <pc:docChg chg="custSel modSld">
      <pc:chgData name="Soňa Macurová" userId="40839030-ea94-4baf-9f33-89ff4828a125" providerId="ADAL" clId="{3BB9C678-F5E1-4980-97D4-81D4C432DE3D}" dt="2021-09-09T08:16:06.179" v="12" actId="14100"/>
      <pc:docMkLst>
        <pc:docMk/>
      </pc:docMkLst>
      <pc:sldChg chg="modSp">
        <pc:chgData name="Soňa Macurová" userId="40839030-ea94-4baf-9f33-89ff4828a125" providerId="ADAL" clId="{3BB9C678-F5E1-4980-97D4-81D4C432DE3D}" dt="2021-09-09T08:11:37.222" v="0"/>
        <pc:sldMkLst>
          <pc:docMk/>
          <pc:sldMk cId="2831897974" sldId="278"/>
        </pc:sldMkLst>
        <pc:spChg chg="mod">
          <ac:chgData name="Soňa Macurová" userId="40839030-ea94-4baf-9f33-89ff4828a125" providerId="ADAL" clId="{3BB9C678-F5E1-4980-97D4-81D4C432DE3D}" dt="2021-09-09T08:11:37.222" v="0"/>
          <ac:spMkLst>
            <pc:docMk/>
            <pc:sldMk cId="2831897974" sldId="278"/>
            <ac:spMk id="3" creationId="{00000000-0000-0000-0000-000000000000}"/>
          </ac:spMkLst>
        </pc:spChg>
      </pc:sldChg>
      <pc:sldChg chg="addSp delSp modSp">
        <pc:chgData name="Soňa Macurová" userId="40839030-ea94-4baf-9f33-89ff4828a125" providerId="ADAL" clId="{3BB9C678-F5E1-4980-97D4-81D4C432DE3D}" dt="2021-09-09T08:16:06.179" v="12" actId="14100"/>
        <pc:sldMkLst>
          <pc:docMk/>
          <pc:sldMk cId="4001935989" sldId="284"/>
        </pc:sldMkLst>
        <pc:picChg chg="add mod ord">
          <ac:chgData name="Soňa Macurová" userId="40839030-ea94-4baf-9f33-89ff4828a125" providerId="ADAL" clId="{3BB9C678-F5E1-4980-97D4-81D4C432DE3D}" dt="2021-09-09T08:16:06.179" v="12" actId="14100"/>
          <ac:picMkLst>
            <pc:docMk/>
            <pc:sldMk cId="4001935989" sldId="284"/>
            <ac:picMk id="3" creationId="{78FD448D-1E89-4300-98FD-3D66BA6A1B5A}"/>
          </ac:picMkLst>
        </pc:picChg>
        <pc:picChg chg="del">
          <ac:chgData name="Soňa Macurová" userId="40839030-ea94-4baf-9f33-89ff4828a125" providerId="ADAL" clId="{3BB9C678-F5E1-4980-97D4-81D4C432DE3D}" dt="2021-09-09T08:15:02.307" v="1" actId="478"/>
          <ac:picMkLst>
            <pc:docMk/>
            <pc:sldMk cId="4001935989" sldId="284"/>
            <ac:picMk id="7" creationId="{C1F80D9D-AECC-4EE3-9CAF-F984E83B2E2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13AAA5-B4C2-4066-B99D-7AD5F5AECF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A1EE21-AC04-4FE8-95E8-DEB4A020917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981075"/>
            <a:ext cx="1943100" cy="54006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27088" y="981075"/>
            <a:ext cx="5681662" cy="54006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37274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113" y="37274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72313" y="2205038"/>
            <a:ext cx="2057400" cy="60483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2205038"/>
            <a:ext cx="6019800" cy="60483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2503488"/>
            <a:ext cx="3811587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91075" y="2503488"/>
            <a:ext cx="3813175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0" name="Picture 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981075"/>
            <a:ext cx="71389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LOREM IPSUM </a:t>
            </a:r>
            <a:br>
              <a:rPr lang="da-DK"/>
            </a:br>
            <a:r>
              <a:rPr lang="da-DK"/>
              <a:t>DOLOR SIT AMET </a:t>
            </a: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503488"/>
            <a:ext cx="7777162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consectetuer adipiscing mi et       </a:t>
            </a:r>
          </a:p>
          <a:p>
            <a:pPr lvl="0"/>
            <a:r>
              <a:rPr lang="cs-CZ"/>
              <a:t>erat praesent imperdiet, elit nec tempor </a:t>
            </a:r>
          </a:p>
          <a:p>
            <a:pPr lvl="0"/>
            <a:r>
              <a:rPr lang="cs-CZ"/>
              <a:t>semper tempor imperdiet pellentesque </a:t>
            </a:r>
          </a:p>
          <a:p>
            <a:pPr lvl="0"/>
            <a:r>
              <a:rPr lang="cs-CZ"/>
              <a:t>turpis suspendisse tellus       </a:t>
            </a:r>
          </a:p>
          <a:p>
            <a:pPr lvl="0"/>
            <a:r>
              <a:rPr lang="cs-CZ"/>
              <a:t>elit nec tempor semper semper tempor imperdiet pellentesque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41BBF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83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205038"/>
            <a:ext cx="8229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NADPIS TITULNÍ STÁNKY</a:t>
            </a:r>
            <a:br>
              <a:rPr lang="cs-CZ"/>
            </a:br>
            <a:r>
              <a:rPr lang="cs-CZ"/>
              <a:t>NA DVA ŘÁDKY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37274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Podtitulek na jeden řádek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o.vse.cz/english/forms/hr-forms/statutory-declaration-of-an-employee-insured-abroad/" TargetMode="External"/><Relationship Id="rId2" Type="http://schemas.openxmlformats.org/officeDocument/2006/relationships/hyperlink" Target="https://eo.vse.cz/formulare/cizinci/dpc-dpp-v-anglictine/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creativecommons.org/licenses/by-sa/4.0/deed.c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s://eo.vse.cz/formulare/osobni-administrativa/platebni-prikaz-do-zahranici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eo.vse.cz/formulare/osobni-administrativa/souhlas-s-pouzitim-vlastniho-vozidla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eo.vse.cz/utvary/eo/predpisy/cestovni-nahrady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reativecommons.org/licenses/by-sa/4.0/deed.cs" TargetMode="External"/><Relationship Id="rId5" Type="http://schemas.openxmlformats.org/officeDocument/2006/relationships/hyperlink" Target="https://eo.vse.cz/formulare/osobni-administrativa/platebni-prikaz-do-zahranici/" TargetMode="External"/><Relationship Id="rId4" Type="http://schemas.openxmlformats.org/officeDocument/2006/relationships/hyperlink" Target="https://eo.vse.cz/formulare/osobni-administrativa/prikaz-k-zaplaceni-vlozneho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s://eo.vse.cz/formulare/ostatni/zadost-o-vyplatu-drobnych-vydani-mimo-vyuctovani-zalohy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kvizice@vse.cz" TargetMode="External"/><Relationship Id="rId2" Type="http://schemas.openxmlformats.org/officeDocument/2006/relationships/hyperlink" Target="https://knihovna.vse.cz/sluzby-pro-zamestnance/objednavani-a-nakup-knih/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creativecommons.org/licenses/by-sa/4.0/deed.c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s://science.vse.cz/science-research-support/grant/iga-a-grant-competition/useful-information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s://opvvv.msmt.cz/clanek/pravidla-pro-publicitu.htm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-sa/4.0/deed.cs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s://veda.vse.cz/podpora-vedy/granty/grantova-soutez-iga-a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.officedepot.cz/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sona.macurova@vse.cz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sa/4.0/deed.cs" TargetMode="External"/><Relationship Id="rId4" Type="http://schemas.openxmlformats.org/officeDocument/2006/relationships/hyperlink" Target="https://www.vse.cz/zamestnanci/sluzby-pro-zamestnance/objednavani-kancelarskych-potreb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vse.cz/science-research-support/grant/iga-a-grant-competition/useful-information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sa/4.0/deed.cs" TargetMode="External"/><Relationship Id="rId4" Type="http://schemas.openxmlformats.org/officeDocument/2006/relationships/hyperlink" Target="mailto:sona.macurova@vse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-sa/4.0/deed.cs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-sa/4.0/deed.cs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s://www.vse.cz/predpisy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cs" TargetMode="External"/><Relationship Id="rId2" Type="http://schemas.openxmlformats.org/officeDocument/2006/relationships/hyperlink" Target="http://eo.vse.cz/formulare/adminved/navrh-na-vyplatu-odmeny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-sa/4.0/deed.cs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5900" y="177281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Realizace projektů IGA/A</a:t>
            </a:r>
            <a:endParaRPr lang="cs-CZ" sz="4100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F286C110-2979-4430-A516-30799D3558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2920070" cy="64807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B0F41200-9727-4C2C-A5F0-1739E2137F9E}"/>
              </a:ext>
            </a:extLst>
          </p:cNvPr>
          <p:cNvSpPr/>
          <p:nvPr/>
        </p:nvSpPr>
        <p:spPr>
          <a:xfrm>
            <a:off x="1249388" y="3450002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Zvýšení kvality studentské grantové soutěže na VŠE v Praze,</a:t>
            </a:r>
          </a:p>
          <a:p>
            <a:pPr algn="ctr"/>
            <a:r>
              <a:rPr lang="cs-CZ" dirty="0"/>
              <a:t>CZ.02.2.69/0.0/0.0/19_073/0016936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564AC98-E4AE-40AD-AD83-A4B19FD9B821}"/>
              </a:ext>
            </a:extLst>
          </p:cNvPr>
          <p:cNvSpPr/>
          <p:nvPr/>
        </p:nvSpPr>
        <p:spPr>
          <a:xfrm>
            <a:off x="1485900" y="4304467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2021</a:t>
            </a:r>
          </a:p>
        </p:txBody>
      </p:sp>
      <p:pic>
        <p:nvPicPr>
          <p:cNvPr id="9" name="Obrázek 8">
            <a:hlinkClick r:id="rId3"/>
            <a:extLst>
              <a:ext uri="{FF2B5EF4-FFF2-40B4-BE49-F238E27FC236}">
                <a16:creationId xmlns:a16="http://schemas.microsoft.com/office/drawing/2014/main" id="{819652D1-9B00-49A4-88EE-2E5B313295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8225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692696"/>
            <a:ext cx="6336704" cy="504056"/>
          </a:xfrm>
        </p:spPr>
        <p:txBody>
          <a:bodyPr>
            <a:noAutofit/>
          </a:bodyPr>
          <a:lstStyle/>
          <a:p>
            <a:r>
              <a:rPr lang="cs-CZ" sz="2000" dirty="0"/>
              <a:t>Dohoda o provedení práce (DPP) do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dirty="0"/>
              <a:t>Vyřizovat na sekretariátu katedry/děkana s dostatečným časovým předstihem!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dirty="0"/>
              <a:t>DPP v Aj - </a:t>
            </a:r>
            <a:r>
              <a:rPr lang="cs-CZ" sz="1600" u="sng" dirty="0">
                <a:hlinkClick r:id="rId2"/>
              </a:rPr>
              <a:t>https://eo.vse.cz/formulare/cizinci/dpc-dpp-v-anglictine/</a:t>
            </a:r>
            <a:r>
              <a:rPr lang="cs-CZ" sz="1600" dirty="0"/>
              <a:t> (vyplnit po přihlášení na VPN)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Povinná příloha </a:t>
            </a:r>
            <a:r>
              <a:rPr lang="cs-CZ" sz="1600" dirty="0" err="1"/>
              <a:t>Statutory</a:t>
            </a:r>
            <a:r>
              <a:rPr lang="cs-CZ" sz="1600" dirty="0"/>
              <a:t> </a:t>
            </a:r>
            <a:r>
              <a:rPr lang="cs-CZ" sz="1600" dirty="0" err="1"/>
              <a:t>Declaration</a:t>
            </a:r>
            <a:r>
              <a:rPr lang="cs-CZ" sz="1600" dirty="0"/>
              <a:t> - </a:t>
            </a:r>
            <a:r>
              <a:rPr lang="cs-CZ" sz="1600" dirty="0">
                <a:hlinkClick r:id="rId3"/>
              </a:rPr>
              <a:t>https://eo.vse.cz/english/forms/hr-forms/statutory-declaration-of-an-employee-insured-abroad/</a:t>
            </a: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Mít naskenovaný pas + kartičku pojišťovny včetně podepsaného souhlasu s pořízením kopie.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Případné VŠ tituly je možné opsat z pasu či kartičky pojišťovny, pokud zde uvedeny nejsou, je potřeba si vyžádat doklad o VŠ vzdělání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Pokud cizinec nevykonává práci v ČR, pak do adresy pobytu v ČR dopsat: „Nebude v ČR ubytován.“</a:t>
            </a:r>
          </a:p>
          <a:p>
            <a:endParaRPr lang="cs-CZ" sz="1200" dirty="0"/>
          </a:p>
        </p:txBody>
      </p:sp>
      <p:pic>
        <p:nvPicPr>
          <p:cNvPr id="4" name="Obrázek 3">
            <a:hlinkClick r:id="rId4"/>
            <a:extLst>
              <a:ext uri="{FF2B5EF4-FFF2-40B4-BE49-F238E27FC236}">
                <a16:creationId xmlns:a16="http://schemas.microsoft.com/office/drawing/2014/main" id="{68F502A9-FB91-46B9-8229-89890C1473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D79784-257F-40CF-9C7D-1404932544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0530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692697"/>
            <a:ext cx="6696744" cy="720080"/>
          </a:xfrm>
        </p:spPr>
        <p:txBody>
          <a:bodyPr/>
          <a:lstStyle/>
          <a:p>
            <a:r>
              <a:rPr lang="cs-CZ" sz="2800" dirty="0"/>
              <a:t>Objednávky a faktury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47348"/>
            <a:ext cx="8229600" cy="4517955"/>
          </a:xfrm>
        </p:spPr>
        <p:txBody>
          <a:bodyPr>
            <a:normAutofit fontScale="25000" lnSpcReduction="20000"/>
          </a:bodyPr>
          <a:lstStyle/>
          <a:p>
            <a:pPr marL="342000" indent="-342000">
              <a:buFont typeface="Wingdings" panose="05000000000000000000" pitchFamily="2" charset="2"/>
              <a:buChar char="Ø"/>
            </a:pPr>
            <a:r>
              <a:rPr lang="cs-CZ" sz="6400" dirty="0"/>
              <a:t>Výběr dodavatele</a:t>
            </a:r>
          </a:p>
          <a:p>
            <a:pPr marL="342000" indent="-342000">
              <a:buFont typeface="Wingdings" panose="05000000000000000000" pitchFamily="2" charset="2"/>
              <a:buChar char="Ø"/>
            </a:pPr>
            <a:r>
              <a:rPr lang="cs-CZ" sz="6400" dirty="0"/>
              <a:t>Podání žádosti o vystavení objednávky na konkrétní útvar (přes sekretářku katedry)</a:t>
            </a:r>
          </a:p>
          <a:p>
            <a:pPr marL="342000" indent="-342000">
              <a:buFont typeface="Wingdings" panose="05000000000000000000" pitchFamily="2" charset="2"/>
              <a:buChar char="Ø"/>
            </a:pPr>
            <a:r>
              <a:rPr lang="cs-CZ" sz="6400" dirty="0"/>
              <a:t>Žádost obsahuje:</a:t>
            </a:r>
          </a:p>
          <a:p>
            <a:pPr lvl="1"/>
            <a:r>
              <a:rPr lang="cs-CZ" sz="6400" dirty="0"/>
              <a:t>Identifikaci dodavatele (minimálně IČO, název společnosti)</a:t>
            </a:r>
          </a:p>
          <a:p>
            <a:pPr lvl="1"/>
            <a:r>
              <a:rPr lang="cs-CZ" sz="6400" dirty="0"/>
              <a:t>Text nebo položky objednávky</a:t>
            </a:r>
          </a:p>
          <a:p>
            <a:pPr lvl="1"/>
            <a:r>
              <a:rPr lang="cs-CZ" sz="6400" dirty="0"/>
              <a:t>Částku objednávky (nutné uvádět, zda se jedná o částku bez/včetně DPH)</a:t>
            </a:r>
          </a:p>
          <a:p>
            <a:pPr lvl="1"/>
            <a:r>
              <a:rPr lang="cs-CZ" sz="6400" dirty="0"/>
              <a:t>Klasifikaci úhrady (zakázka, ze které má být objednávka uhrazena)</a:t>
            </a:r>
          </a:p>
          <a:p>
            <a:pPr lvl="1"/>
            <a:r>
              <a:rPr lang="cs-CZ" sz="6400" dirty="0"/>
              <a:t>Schválení příkazcem operace a správcem rozpočtu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6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6400" dirty="0"/>
              <a:t>Děkanát vypracuje oficiální fakultní objednávku – ve 2 vyhotoveních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6400" dirty="0"/>
              <a:t>1 objednávka zůstává na katedře, druhá objednávka se zasílá do firmy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6400" dirty="0"/>
              <a:t>Až přijde faktura – přiložit k faktuře objednávku a předat sekretářce katedry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6400" dirty="0"/>
          </a:p>
          <a:p>
            <a:pPr marL="342000" indent="-342000">
              <a:buFont typeface="Wingdings" panose="05000000000000000000" pitchFamily="2" charset="2"/>
              <a:buChar char="Ø"/>
            </a:pPr>
            <a:r>
              <a:rPr lang="cs-CZ" sz="6400" dirty="0"/>
              <a:t>V případě služby ze zahraničí bude objednávka domluvena na sekretariátu. Na EO bude zaslána faktura s objednávkou a vyplněným formulářem na: </a:t>
            </a:r>
            <a:r>
              <a:rPr lang="cs-CZ" sz="6400" u="sng" dirty="0">
                <a:hlinkClick r:id="rId2"/>
              </a:rPr>
              <a:t>https://eo.vse.cz/formulare/osobni-administrativa/platebni-prikaz-do-zahranici/</a:t>
            </a:r>
            <a:endParaRPr lang="cs-CZ" sz="6400" u="sng" dirty="0"/>
          </a:p>
          <a:p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6400" dirty="0"/>
          </a:p>
          <a:p>
            <a:pPr marL="0" indent="0" algn="just"/>
            <a:endParaRPr lang="cs-CZ" dirty="0"/>
          </a:p>
          <a:p>
            <a:pPr marL="0" indent="0"/>
            <a:r>
              <a:rPr lang="cs-CZ" sz="2000" dirty="0"/>
              <a:t>	</a:t>
            </a:r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FC434827-C14B-4E2E-87E3-D30221E95C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EE942E9-122D-47D1-B574-952CD00DCC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0200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548681"/>
            <a:ext cx="5760640" cy="720080"/>
          </a:xfrm>
        </p:spPr>
        <p:txBody>
          <a:bodyPr/>
          <a:lstStyle/>
          <a:p>
            <a:r>
              <a:rPr lang="cs-CZ" sz="2800" dirty="0"/>
              <a:t>Cestovní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3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Veškeré náklady, které souvisí s cestou: Ubytování, cestovné (auto vlastní, hromadná doprava), stravné, kapesné (max. 40% ze stravného, jen u zahraničních cest), vložné, cestovní pojištění, dálniční známka na dané období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Tuzemské i zahraniční zadávat elektronicky na zam.vse.cz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Směrnice o cestovních náhradách – SR02/2007 - </a:t>
            </a:r>
            <a:r>
              <a:rPr lang="cs-CZ" sz="3800" dirty="0">
                <a:hlinkClick r:id="rId2"/>
              </a:rPr>
              <a:t>https://eo.vse.cz/utvary/eo/predpisy/cestovni-nahrady/</a:t>
            </a:r>
            <a:endParaRPr lang="cs-CZ" sz="3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Účastník cesty musí být zadán v systému na základě Žádosti o založení externí osoby v personálním systému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Cestovní příkaz – před cestou, cesta musí být schválena a povolena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Vyúčtování – po návratu z cesty, elektronicky, max. do 10 </a:t>
            </a:r>
            <a:r>
              <a:rPr lang="cs-CZ" sz="3800" dirty="0" err="1"/>
              <a:t>prac</a:t>
            </a:r>
            <a:r>
              <a:rPr lang="cs-CZ" sz="3800" dirty="0"/>
              <a:t>. dnů od návratu. Všechny doklady dodat k vyúčtování – ubytování, MHD, u plateb kartou – útržek o zaplacení nebo výpis z účtu.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Cesta vlastním autem – nutnost doložit velký TP a smlouvu o havarijním pojištění před založením CP, spolu s CP Souhlas s použitím vlastního vozidla </a:t>
            </a:r>
            <a:r>
              <a:rPr lang="cs-CZ" sz="3800" dirty="0">
                <a:hlinkClick r:id="rId3"/>
              </a:rPr>
              <a:t>https://eo.vse.cz/formulare/osobni-administrativa/souhlas-s-pouzitim-vlastniho-vozidla/</a:t>
            </a:r>
            <a:r>
              <a:rPr lang="cs-CZ" sz="3800" dirty="0"/>
              <a:t> , nutnost absolvovat školení řidičů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Cestu plánovat ideálně co nejdříve. Pokud dojde k výměně řešitele, který nestihl v rámci řešení projektu splnit povinnost zahraničního výjezdu, jedná se o neúspěšný grant!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800" dirty="0"/>
              <a:t>Úhrada vložného mimo cestovní příkaz</a:t>
            </a:r>
          </a:p>
          <a:p>
            <a:pPr algn="just"/>
            <a:r>
              <a:rPr lang="cs-CZ" sz="3800" dirty="0"/>
              <a:t>	- Vložné v ČR - </a:t>
            </a:r>
            <a:r>
              <a:rPr lang="cs-CZ" sz="3800" dirty="0">
                <a:hlinkClick r:id="rId4"/>
              </a:rPr>
              <a:t>https://eo.vse.cz/formulare/osobni-administrativa/prikaz-k-zaplaceni-vlozneho/</a:t>
            </a:r>
            <a:r>
              <a:rPr lang="cs-CZ" sz="3800" dirty="0"/>
              <a:t> </a:t>
            </a:r>
          </a:p>
          <a:p>
            <a:pPr algn="just"/>
            <a:r>
              <a:rPr lang="cs-CZ" sz="3800" dirty="0"/>
              <a:t>	- Vložné do zahraničí - </a:t>
            </a:r>
            <a:r>
              <a:rPr lang="cs-CZ" sz="3800" dirty="0">
                <a:hlinkClick r:id="rId5"/>
              </a:rPr>
              <a:t>https://eo.vse.cz/formulare/osobni-administrativa/platebni-prikaz-do-zahranici/</a:t>
            </a:r>
            <a:r>
              <a:rPr lang="cs-CZ" sz="3800" dirty="0"/>
              <a:t> </a:t>
            </a:r>
          </a:p>
          <a:p>
            <a:pPr algn="just"/>
            <a:r>
              <a:rPr lang="cs-CZ" sz="3800" dirty="0"/>
              <a:t>	- Vložné na online konference není cestovní náhrada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300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4" name="Obrázek 3">
            <a:hlinkClick r:id="rId6"/>
            <a:extLst>
              <a:ext uri="{FF2B5EF4-FFF2-40B4-BE49-F238E27FC236}">
                <a16:creationId xmlns:a16="http://schemas.microsoft.com/office/drawing/2014/main" id="{8EBED403-A595-4974-913D-DA9390CDB2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6A823A-3366-4973-B163-CA037296A8C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27097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6040" y="764704"/>
            <a:ext cx="6048672" cy="576064"/>
          </a:xfrm>
        </p:spPr>
        <p:txBody>
          <a:bodyPr/>
          <a:lstStyle/>
          <a:p>
            <a:r>
              <a:rPr lang="cs-CZ" sz="2800" dirty="0"/>
              <a:t>Drobná vydání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229600" cy="4525963"/>
          </a:xfrm>
        </p:spPr>
        <p:txBody>
          <a:bodyPr>
            <a:normAutofit/>
          </a:bodyPr>
          <a:lstStyle/>
          <a:p>
            <a:pPr marL="0" indent="0" algn="just"/>
            <a:r>
              <a:rPr lang="cs-CZ" sz="1600" b="1" dirty="0"/>
              <a:t>Drobná vydání do 3000 Kč včetně DPH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Doklad o zaplacení – na lícovou stranu napsat osobu, které má být proplaceno, klasifikaci úhrady, podpis vedoucího katedry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Dodat sekretářce katedry nejpozději tak, aby podepsané dokumenty mohla předat tajemnici fakulty do stanoveného data odevzdání dokumentů (sdělí sekretariát vaší katedry)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U plateb kartami – útržek o zaplacení kartou nebo výpis z účtu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0" indent="0" algn="just"/>
            <a:r>
              <a:rPr lang="cs-CZ" sz="1600" b="1" dirty="0"/>
              <a:t>Drobná vydání nad 3000 Kč včetně DPH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Vyplnit formulář žádost o proplacení mimo stálou zálohu - </a:t>
            </a:r>
            <a:r>
              <a:rPr lang="cs-CZ" sz="1600" dirty="0">
                <a:hlinkClick r:id="rId2"/>
              </a:rPr>
              <a:t>https://eo.vse.cz/formulare/ostatni/zadost-o-vyplatu-drobnych-vydani-mimo-vyuctovani-zalohy/</a:t>
            </a: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Podepsat, přiložit doklad o zaplacení, podpis vedoucího katedry, předat sekretářce katedry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U plateb kartami – útržek o zaplacení kartou nebo výpis z účtu</a:t>
            </a:r>
          </a:p>
          <a:p>
            <a:pPr marL="0" indent="0"/>
            <a:endParaRPr lang="cs-CZ" sz="1600" b="1" dirty="0"/>
          </a:p>
          <a:p>
            <a:pPr marL="0" indent="0"/>
            <a:endParaRPr lang="cs-CZ" dirty="0"/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D4174B1A-B44B-4243-BB7C-36A04848AF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7CD021A-8895-4D79-9DF9-792500A2AE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30181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83748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4824536" cy="504056"/>
          </a:xfrm>
        </p:spPr>
        <p:txBody>
          <a:bodyPr/>
          <a:lstStyle/>
          <a:p>
            <a:r>
              <a:rPr lang="cs-CZ" sz="2800" dirty="0"/>
              <a:t>Knihy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3629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Nákup knih – vždy řešit přes knihovnu VŠE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oddělení akvizic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hlinkClick r:id="rId2"/>
              </a:rPr>
              <a:t>https://knihovna.vse.cz/sluzby-pro-zamestnance/objednavani-a-nakup-knih/</a:t>
            </a:r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Elektronicky vyplnit formulář „žádanka na nákup knih“ bez uvedení cen, poslat e-mailem na </a:t>
            </a:r>
            <a:r>
              <a:rPr lang="cs-CZ" sz="1800" dirty="0">
                <a:hlinkClick r:id="rId3"/>
              </a:rPr>
              <a:t>akvizice@vse.cz</a:t>
            </a: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Z akvizice pošlou zpět e-mailem vyplněné ceny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Při souhlasu s cenami vytisknout a podepsaný formulář (vedoucí katedry) předat sekretářce katedry</a:t>
            </a:r>
          </a:p>
        </p:txBody>
      </p:sp>
      <p:pic>
        <p:nvPicPr>
          <p:cNvPr id="4" name="Obrázek 3">
            <a:hlinkClick r:id="rId4"/>
            <a:extLst>
              <a:ext uri="{FF2B5EF4-FFF2-40B4-BE49-F238E27FC236}">
                <a16:creationId xmlns:a16="http://schemas.microsoft.com/office/drawing/2014/main" id="{597E3880-B980-4961-B51D-F0E2B83EA0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CBCE714-A67E-4723-BBCA-54803F24CE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44660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7164288" cy="720080"/>
          </a:xfrm>
        </p:spPr>
        <p:txBody>
          <a:bodyPr/>
          <a:lstStyle/>
          <a:p>
            <a:r>
              <a:rPr lang="cs-CZ" sz="2800" dirty="0"/>
              <a:t>Žádosti o změnu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392488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Možné využít formulář </a:t>
            </a:r>
            <a:r>
              <a:rPr lang="cs-CZ" sz="1600" dirty="0" err="1"/>
              <a:t>Change</a:t>
            </a:r>
            <a:r>
              <a:rPr lang="cs-CZ" sz="1600" dirty="0"/>
              <a:t> </a:t>
            </a:r>
            <a:r>
              <a:rPr lang="cs-CZ" sz="1600" dirty="0" err="1"/>
              <a:t>Request</a:t>
            </a:r>
            <a:r>
              <a:rPr lang="cs-CZ" sz="1600" dirty="0"/>
              <a:t> - </a:t>
            </a:r>
            <a:r>
              <a:rPr lang="cs-CZ" sz="1600" dirty="0">
                <a:hlinkClick r:id="rId2"/>
              </a:rPr>
              <a:t>https://science.vse.cz/science-research-support/grant/iga-a-grant-competition/useful-information/</a:t>
            </a: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Doručit na OVV – Soňa Macurová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/>
              <a:t>Změna výše pracovní kapacity dalšího řešitele </a:t>
            </a:r>
            <a:r>
              <a:rPr lang="cs-CZ" sz="1600" dirty="0"/>
              <a:t>- Hlavní řešitelé vykazují pravidelně vždy pracovní kapacitu odpovídající 0,5, možná je pouze změna výše pracovní kapacity dalšího řešitele.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/>
              <a:t>Změna osoby hlavního řešitele </a:t>
            </a:r>
            <a:r>
              <a:rPr lang="cs-CZ" sz="1600" dirty="0"/>
              <a:t>– Osobu hlavního řešitele studentského grantu je v průběhu implementace studentského grantu přípustné nahradit pouze jiným stávajícím členem řešitelského týmu. V tomto případě je potřeba uzavřít novou smlouvu.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/>
              <a:t>Změna dalšího řešitele </a:t>
            </a:r>
            <a:r>
              <a:rPr lang="cs-CZ" sz="1600" dirty="0"/>
              <a:t>- V  případě, že další řešitel ukončí studium, je možné jak najít za něj náhradu, tak jeho kapacitu rozdělit v rámci týmu.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/>
              <a:t>Změna mentora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/>
              <a:t>Změna týkající se čerpání finančních prostředků rozpočtových položek spadajících pod Ostatní náklady (</a:t>
            </a:r>
            <a:r>
              <a:rPr lang="cs-CZ" sz="1600" b="1" dirty="0" err="1"/>
              <a:t>Other</a:t>
            </a:r>
            <a:r>
              <a:rPr lang="cs-CZ" sz="1600" b="1" dirty="0"/>
              <a:t> </a:t>
            </a:r>
            <a:r>
              <a:rPr lang="cs-CZ" sz="1600" b="1" dirty="0" err="1"/>
              <a:t>expenditures</a:t>
            </a:r>
            <a:r>
              <a:rPr lang="cs-CZ" sz="1600" b="1" dirty="0"/>
              <a:t>)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V případě závažné změny (změna osoby hlavního řešitele, změna mentora, přerušení řešení grantů) může být vyžádáno souhlasné stanovisko daného proděkana.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E7A373D2-9D12-4DC0-BCAA-D49EC9FFA4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A9D979E-F8E4-44E4-BF25-603CD569CD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25996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620688"/>
            <a:ext cx="5976664" cy="504056"/>
          </a:xfrm>
        </p:spPr>
        <p:txBody>
          <a:bodyPr/>
          <a:lstStyle/>
          <a:p>
            <a:r>
              <a:rPr lang="cs-CZ" sz="2800" dirty="0"/>
              <a:t>Výstupy projektu a 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7752"/>
            <a:ext cx="8075240" cy="455955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V publikačních výstupech musí být uvedeno, že práce byla uskutečněna za finanční podpory GS – IGA/A s uvedením označení </a:t>
            </a:r>
            <a:r>
              <a:rPr lang="cs-CZ" sz="1600" b="1" dirty="0"/>
              <a:t>„OP VVV IGA/A, CZ.02.2.69/0.0/0.0/19_073/0016936“ </a:t>
            </a:r>
            <a:r>
              <a:rPr lang="cs-CZ" sz="1600" dirty="0"/>
              <a:t>a čísla projektu v InSIS.</a:t>
            </a:r>
            <a:endParaRPr lang="cs-CZ" sz="1600" dirty="0">
              <a:solidFill>
                <a:srgbClr val="333333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33333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Vzhledem k potřebě dokladovat výstupy, je potřeba na OVV  dokládat výstupy či </a:t>
            </a:r>
            <a:r>
              <a:rPr lang="cs-CZ" sz="1600" b="1" dirty="0"/>
              <a:t>originály dokumentů potvrzujících dosažení výstupů </a:t>
            </a:r>
            <a:r>
              <a:rPr lang="cs-CZ" sz="1600" dirty="0"/>
              <a:t>(originály certifikátů, originály potvrzení o účasti na zahraničním výjezdu, potvrzení o přijetí publikace do tisku).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/>
              <a:t>Je rovněž nutné dodržet pravidla publicity OP VVV - </a:t>
            </a:r>
            <a:r>
              <a:rPr lang="cs-CZ" sz="1600" dirty="0">
                <a:hlinkClick r:id="rId2"/>
              </a:rPr>
              <a:t>https://opvvv.msmt.cz/clanek/pravidla-pro-publicitu.htm</a:t>
            </a:r>
            <a:r>
              <a:rPr lang="cs-CZ" sz="1600" dirty="0"/>
              <a:t>. Tzn na všech informačních a komunikačních opatření zobrazit </a:t>
            </a:r>
            <a:r>
              <a:rPr lang="cs-CZ" sz="1600" b="1" dirty="0"/>
              <a:t>znak EU, odkaz na EU a odkaz na fond nebo fondy </a:t>
            </a:r>
            <a:r>
              <a:rPr lang="cs-CZ" sz="1600" dirty="0"/>
              <a:t>(např. při účasti na konferenci doplnit </a:t>
            </a:r>
            <a:r>
              <a:rPr lang="cs-CZ" sz="1600" dirty="0" err="1"/>
              <a:t>pptx</a:t>
            </a:r>
            <a:r>
              <a:rPr lang="cs-CZ" sz="1600" dirty="0"/>
              <a:t> prezentaci o publicitní </a:t>
            </a:r>
            <a:r>
              <a:rPr lang="cs-CZ" sz="1600" dirty="0" err="1"/>
              <a:t>logolink</a:t>
            </a:r>
            <a:r>
              <a:rPr lang="cs-CZ" sz="1600" dirty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0" err="1"/>
              <a:t>Logolinky</a:t>
            </a:r>
            <a:r>
              <a:rPr lang="cs-CZ" sz="1600" dirty="0"/>
              <a:t> jsou ke stažen zde: </a:t>
            </a:r>
            <a:r>
              <a:rPr lang="cs-CZ" sz="1600" dirty="0">
                <a:solidFill>
                  <a:srgbClr val="FF0000"/>
                </a:solidFill>
                <a:hlinkClick r:id="rId2"/>
              </a:rPr>
              <a:t>https://opvvv.msmt.cz/clanek/pravidla-pro-publicitu.htm</a:t>
            </a:r>
            <a:endParaRPr lang="cs-CZ" sz="16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E87E51DB-80C9-4F33-972C-2EB5B971C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8EC952F-FB88-4FB0-B6E0-A45B4383E0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52156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692696"/>
            <a:ext cx="5976664" cy="504056"/>
          </a:xfrm>
        </p:spPr>
        <p:txBody>
          <a:bodyPr/>
          <a:lstStyle/>
          <a:p>
            <a:r>
              <a:rPr lang="cs-CZ" sz="2800" dirty="0"/>
              <a:t>Ukončování grantu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7752"/>
            <a:ext cx="8075240" cy="455955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0"/>
              <a:t>Měsíční Zprávu o činnosti zpracovávají řešitelé i za poslední měsíc realizace, za který se předkládá zároveň Závěrečná zpráva o činnosti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0"/>
              <a:t>Pro výplatu stipendií je nutné měsíční Zprávu o činnosti odevzdat </a:t>
            </a:r>
            <a:r>
              <a:rPr lang="cs-CZ" sz="1800" b="1" dirty="0"/>
              <a:t>do 15. prosince daného roku</a:t>
            </a:r>
            <a:r>
              <a:rPr lang="cs-CZ" sz="1800" dirty="0"/>
              <a:t>. Řešitel napíše, co udělal do 15. prosince a co ještě plánuje do konce měsíce. Vyhodnocení splnění činností plánovaných do konce roku za všechny řešitele pak bude uvedeno v Závěrečné zprávě. Ta bude předložena v průběhu ledna.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0"/>
              <a:t>Ohledně termínu pro vyřízení všech plateb před koncem roku přijde informace z EO (Termín bývá kolem 17. – 20. prosince). Informace o termínech budou dostupné na katedrách/u tajemnic.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0"/>
              <a:t>Odměny mentorů a další náklady vypořádat </a:t>
            </a:r>
            <a:r>
              <a:rPr lang="cs-CZ" sz="1800" b="1" dirty="0"/>
              <a:t>již </a:t>
            </a:r>
            <a:r>
              <a:rPr lang="cs-CZ" sz="1800" b="1" dirty="0">
                <a:solidFill>
                  <a:srgbClr val="333333"/>
                </a:solidFill>
              </a:rPr>
              <a:t>v listopadu daného roku </a:t>
            </a:r>
            <a:r>
              <a:rPr lang="cs-CZ" sz="1800" dirty="0">
                <a:solidFill>
                  <a:srgbClr val="333333"/>
                </a:solidFill>
              </a:rPr>
              <a:t>– dle termínů fakulty</a:t>
            </a:r>
          </a:p>
          <a:p>
            <a:endParaRPr lang="cs-CZ" sz="1600" i="1" dirty="0"/>
          </a:p>
          <a:p>
            <a:r>
              <a:rPr lang="cs-CZ" sz="1600" i="1" dirty="0"/>
              <a:t> </a:t>
            </a:r>
            <a:endParaRPr lang="cs-CZ" sz="1600" dirty="0"/>
          </a:p>
        </p:txBody>
      </p:sp>
      <p:pic>
        <p:nvPicPr>
          <p:cNvPr id="4" name="Obrázek 3">
            <a:hlinkClick r:id="rId2"/>
            <a:extLst>
              <a:ext uri="{FF2B5EF4-FFF2-40B4-BE49-F238E27FC236}">
                <a16:creationId xmlns:a16="http://schemas.microsoft.com/office/drawing/2014/main" id="{299652A4-C81B-4570-B2A3-4866F13210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929C012-3C8A-4BC9-B459-2C56E901AF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86821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764704"/>
            <a:ext cx="5976664" cy="504056"/>
          </a:xfrm>
        </p:spPr>
        <p:txBody>
          <a:bodyPr/>
          <a:lstStyle/>
          <a:p>
            <a:r>
              <a:rPr lang="cs-CZ" sz="2800" dirty="0"/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7752"/>
            <a:ext cx="8075240" cy="455955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Další pravidla a podmínky jsou uvedeny v Zásadách IGA/A, především v Pravidlech IGA/A - </a:t>
            </a:r>
            <a:r>
              <a:rPr lang="cs-CZ" sz="2000" dirty="0">
                <a:solidFill>
                  <a:srgbClr val="FF0000"/>
                </a:solidFill>
                <a:hlinkClick r:id="rId2"/>
              </a:rPr>
              <a:t>https://veda.vse.cz/podpora-vedy/granty/grantova-soutez-iga-a/</a:t>
            </a:r>
            <a:endParaRPr lang="cs-CZ" sz="20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B82B0718-54E9-4364-BE6D-7F9B51896F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C1FD85C-B7CB-4A21-8A1B-D786D019E8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9696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07704" y="476673"/>
            <a:ext cx="5904656" cy="792088"/>
          </a:xfrm>
        </p:spPr>
        <p:txBody>
          <a:bodyPr/>
          <a:lstStyle/>
          <a:p>
            <a:r>
              <a:rPr lang="cs-CZ" sz="4000" dirty="0"/>
              <a:t>Obecné informace</a:t>
            </a:r>
            <a:r>
              <a:rPr lang="cs-CZ" dirty="0"/>
              <a:t>	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2"/>
            <a:ext cx="7776864" cy="432048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300" dirty="0"/>
              <a:t>Zprávy o činnosti – odevzdávat na OVV Administrátorovi IGA/A – </a:t>
            </a:r>
            <a:r>
              <a:rPr lang="cs-CZ" sz="2300" dirty="0">
                <a:hlinkClick r:id="rId2"/>
              </a:rPr>
              <a:t>sona.macurova@vse.cz</a:t>
            </a:r>
            <a:endParaRPr lang="cs-CZ" sz="23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3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300" dirty="0"/>
              <a:t>Administrativní záležitosti, formuláře k platbám atd. – řešit přes sekretářku katedry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3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300" dirty="0"/>
              <a:t>Knihy – nakupovat přes CIKS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3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300" dirty="0"/>
              <a:t>Kancelářské potřeby – nakupovat přes sekretářku katedry, zboží vybrat v katalogu nebo na webu - </a:t>
            </a:r>
            <a:r>
              <a:rPr lang="cs-CZ" sz="2300" u="sng" dirty="0">
                <a:hlinkClick r:id="rId3"/>
              </a:rPr>
              <a:t>https://www.online.officedepot.cz/</a:t>
            </a:r>
            <a:r>
              <a:rPr lang="cs-CZ" sz="2300" u="sng" dirty="0"/>
              <a:t>, </a:t>
            </a:r>
            <a:r>
              <a:rPr lang="cs-CZ" sz="2300" dirty="0"/>
              <a:t> </a:t>
            </a:r>
            <a:r>
              <a:rPr lang="cs-CZ" sz="2300" u="sng" dirty="0">
                <a:hlinkClick r:id="rId4"/>
              </a:rPr>
              <a:t>https://www.vse.cz/zamestnanci/sluzby-pro-zamestnance/objednavani-kancelarskych-potreb/</a:t>
            </a:r>
            <a:endParaRPr lang="cs-CZ" sz="23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3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300" dirty="0">
                <a:solidFill>
                  <a:schemeClr val="tx1"/>
                </a:solidFill>
              </a:rPr>
              <a:t>Výpočetní technika (nákup PC a komponentů) – nakupovat a řešit vždy přes Centrum informatiky na dané fakultě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3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300" dirty="0"/>
              <a:t>Tonery - objednávány přes kontaktní místa (většinou sekretářky kateder)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b="1" dirty="0"/>
          </a:p>
        </p:txBody>
      </p:sp>
      <p:pic>
        <p:nvPicPr>
          <p:cNvPr id="4" name="Obrázek 3">
            <a:hlinkClick r:id="rId5"/>
            <a:extLst>
              <a:ext uri="{FF2B5EF4-FFF2-40B4-BE49-F238E27FC236}">
                <a16:creationId xmlns:a16="http://schemas.microsoft.com/office/drawing/2014/main" id="{5B795B78-9008-4A6E-B6C5-503AB775A2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04A80C2-F720-4D59-BD5C-D18A4861674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24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8942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37BA6A0-7A4A-4F9F-AB0F-F386E4A1D3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2" y="6390696"/>
            <a:ext cx="2511212" cy="55732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552728" cy="720080"/>
          </a:xfrm>
        </p:spPr>
        <p:txBody>
          <a:bodyPr/>
          <a:lstStyle/>
          <a:p>
            <a:r>
              <a:rPr lang="cs-CZ" sz="2800" dirty="0"/>
              <a:t>Zprávy o činnosti a výplata stipendií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7848872" cy="489654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Ke stažení </a:t>
            </a:r>
            <a:r>
              <a:rPr lang="cs-CZ" sz="1400" dirty="0">
                <a:hlinkClick r:id="rId3"/>
              </a:rPr>
              <a:t>ZDE</a:t>
            </a:r>
            <a:r>
              <a:rPr lang="cs-CZ" sz="14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Zpráva o činnosti se vztahuje k činnostem konkrétní osoby v daném měsíci realizace. Závěrečná zpráva se vztahuje na celý tým, shrnuje a vyhodnocuje implementaci celého grantu, dosažení slíbených výstupů a naplnění vzdělávacích cílů řešitelů uvedených v žádosti o studentský grant.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ORIGINÁL vyplněné Zprávy o činnosti je nutné odevzdat na OVV – Soňa Macurová, IB 317, </a:t>
            </a:r>
            <a:r>
              <a:rPr lang="cs-CZ" sz="1400" dirty="0">
                <a:hlinkClick r:id="rId4"/>
              </a:rPr>
              <a:t>sona.macurova@vse.cz</a:t>
            </a:r>
            <a:r>
              <a:rPr lang="cs-CZ" sz="1400" dirty="0"/>
              <a:t>, do </a:t>
            </a:r>
            <a:r>
              <a:rPr lang="cs-CZ" sz="1400" b="1" dirty="0"/>
              <a:t>20. dne měsíce</a:t>
            </a:r>
            <a:r>
              <a:rPr lang="cs-CZ" sz="1400" dirty="0"/>
              <a:t>, za který je Zpráva zpracovávána. Pro včasnou výplatu stipendia je možné zaslat k 20. dni sken Zprávy s pozdějším dodání originálu. Zprávy dodávejte prosím za všechny členy týmu nejlépe najednou.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Na základě řádně odevzdané Zprávy o činnosti dle výše uvedeného bude informována tajemnice fakulty o možnosti proplatit stipendium. Stipendium bude řešitelům vyplaceno studijní referentkou.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Pro výplatu stipendia je nutné, aby student měl zadáno číslo účtu v systému. Student si musí zkontrolovat, že má v systému číslo účtu.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Stipendium za měsíce letních prázdnin červenec a srpen bude vyplaceno souhrnně zpětně v říjnu, Zpráva o činnosti však musí být odevzdaná dle pravidel každý měsíc.</a:t>
            </a:r>
          </a:p>
        </p:txBody>
      </p:sp>
      <p:pic>
        <p:nvPicPr>
          <p:cNvPr id="4" name="Obrázek 3">
            <a:hlinkClick r:id="rId5"/>
            <a:extLst>
              <a:ext uri="{FF2B5EF4-FFF2-40B4-BE49-F238E27FC236}">
                <a16:creationId xmlns:a16="http://schemas.microsoft.com/office/drawing/2014/main" id="{954114BB-4051-48C7-A287-24E266938E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8441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7164288" cy="720080"/>
          </a:xfrm>
        </p:spPr>
        <p:txBody>
          <a:bodyPr/>
          <a:lstStyle/>
          <a:p>
            <a:r>
              <a:rPr lang="cs-CZ" sz="2800" dirty="0"/>
              <a:t>Zprávy o činnosti – Pokyny k vyplnění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Beneficiary of the OP RDE project</a:t>
            </a:r>
            <a:r>
              <a:rPr lang="cs-CZ" sz="1800" b="1" dirty="0"/>
              <a:t>: </a:t>
            </a:r>
            <a:r>
              <a:rPr lang="cs-CZ" sz="1800" dirty="0"/>
              <a:t>Prague University od </a:t>
            </a:r>
            <a:r>
              <a:rPr lang="cs-CZ" sz="1800" dirty="0" err="1"/>
              <a:t>Economics</a:t>
            </a:r>
            <a:r>
              <a:rPr lang="cs-CZ" sz="1800" dirty="0"/>
              <a:t> and Business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Registration number of the OP RDE project</a:t>
            </a:r>
            <a:r>
              <a:rPr lang="cs-CZ" sz="1800" dirty="0"/>
              <a:t>: CZ.02.2.69/0.0/0.0/19_073/0016936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Student grant: registration number</a:t>
            </a:r>
            <a:r>
              <a:rPr lang="cs-CZ" sz="1800" dirty="0"/>
              <a:t>: Číslo projektu je uvedeno ve smlouvě a v InSIS (označuje číslo projektu vygenerované v InSIS a rok podání návrhu) a není totožné s interním číslem zakázky.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1800" dirty="0">
              <a:highlight>
                <a:srgbClr val="FFFF00"/>
              </a:highligh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Claimed unit cost capacity (in FTE)</a:t>
            </a:r>
            <a:r>
              <a:rPr lang="cs-CZ" sz="1800" dirty="0"/>
              <a:t>: Výše pracovní kapacity daného řešitele zpracovávajícího Zprávu o činnosti v daném měsíci řešení grantu. Hlavní řešitelé vykazují pravidelně vždy pracovní kapacitu odpovídající 0,5 úvazku. Další řešitelé vykazují pracovní kapacitu, která je jim v grantu přidělena. 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Form of payment of personnel costs</a:t>
            </a:r>
            <a:r>
              <a:rPr lang="cs-CZ" sz="1800" dirty="0"/>
              <a:t>: S</a:t>
            </a:r>
            <a:r>
              <a:rPr lang="en-US" sz="1800" dirty="0" err="1"/>
              <a:t>cholarship</a:t>
            </a:r>
            <a:endParaRPr lang="cs-CZ" sz="1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Total FTE with the employer contracting the claimed position</a:t>
            </a:r>
            <a:r>
              <a:rPr lang="cs-CZ" sz="1800" dirty="0"/>
              <a:t>: V případě, že má Ph.D. student na VŠE uzavřenu zároveň pracovní smlouvu, DPP </a:t>
            </a:r>
            <a:r>
              <a:rPr lang="cs-CZ" sz="1800"/>
              <a:t>či DPČ, </a:t>
            </a:r>
            <a:r>
              <a:rPr lang="cs-CZ" sz="1800" dirty="0"/>
              <a:t>je v daném měsíci celková výše úvazku u zaměstnavatele dána součtem úvazku na tuto pracovní smlouvu/DPP/DPČ a pracovní kapacity v rámci IGA/A. Max. výše činí 1,2 úvazku celkem včetně IGA/A. Pokud si nejste jistí výši svého současného úvazku na VŠE, tuto informaci poskytne MPO.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1800" b="1" dirty="0"/>
              <a:t>Total FTE with all employers involved in the implementation of the project</a:t>
            </a:r>
            <a:r>
              <a:rPr lang="cs-CZ" sz="1800" dirty="0"/>
              <a:t>: Stejné číslo jako výše </a:t>
            </a:r>
            <a:endParaRPr lang="cs-CZ" sz="1800" dirty="0">
              <a:highlight>
                <a:srgbClr val="FFFF0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pic>
        <p:nvPicPr>
          <p:cNvPr id="4" name="Obrázek 3">
            <a:hlinkClick r:id="rId2"/>
            <a:extLst>
              <a:ext uri="{FF2B5EF4-FFF2-40B4-BE49-F238E27FC236}">
                <a16:creationId xmlns:a16="http://schemas.microsoft.com/office/drawing/2014/main" id="{A69D39E2-5B59-4FA5-A019-2FB439B94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D341CEF-59CD-480D-81B2-72A9FC93F1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8416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17336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7164288" cy="720080"/>
          </a:xfrm>
        </p:spPr>
        <p:txBody>
          <a:bodyPr/>
          <a:lstStyle/>
          <a:p>
            <a:r>
              <a:rPr lang="cs-CZ" sz="2800" dirty="0"/>
              <a:t>Zprávy o činnosti – Pokyny k vyplnění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1500" b="1" dirty="0"/>
              <a:t>Overview of implemented activities</a:t>
            </a:r>
            <a:r>
              <a:rPr lang="cs-CZ" sz="1500" b="1" dirty="0"/>
              <a:t>: </a:t>
            </a:r>
            <a:r>
              <a:rPr lang="cs-CZ" sz="1500" dirty="0"/>
              <a:t>Relevantními informacemi do Zprávy o činnosti jsou nejen vlastní výzkumné aktivity, ale i činnosti související s přípravou výzkumu, plánování prací, komunikací a organizací týmu, kontroly výstupů dalších řešitelů (v případě hlavních řešitelů), studijní aktivity nutné k naplánování/realizaci výzkumného záměru (např. rešerše odborné literatury, účast na konferenci, networking). Předpokládá se, že se v průběhu implementace studentského grantu bude charakter a intenzita činností proměňovat v závislosti na potřebách výzkumu a postupu prací.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5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500" dirty="0"/>
              <a:t>Zpráva o činnosti se zpracovává k 20. dni v měsíci. </a:t>
            </a:r>
            <a:r>
              <a:rPr lang="cs-CZ" sz="1500" b="1" dirty="0"/>
              <a:t>Ve Zprávách o činnosti však musí být pokryt celý měsíc, řešitel tedy  zahrne zbývající období měsíce do zprávy za následující měsíc</a:t>
            </a:r>
            <a:r>
              <a:rPr lang="cs-CZ" sz="1500" dirty="0"/>
              <a:t>. Např. ve zprávě za leden tedy řešitel napíše, co udělal do 20. ledna a co plánuje do konce měsíce. Konkrétní činnosti, které pak vykonával od 20. ledna do konce měsíce, uvede ve zprávě za únor. Dále je nutné doplnit plán činností na následující měsíc.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5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500" b="1" dirty="0"/>
              <a:t>Podpis mentora: </a:t>
            </a:r>
            <a:r>
              <a:rPr lang="cs-CZ" sz="1500" dirty="0"/>
              <a:t>Mentor Zprávu o činnosti nevyplňuje, pouze ji podepisuje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500" b="1" dirty="0"/>
              <a:t>R</a:t>
            </a:r>
            <a:r>
              <a:rPr lang="en-US" sz="1500" b="1" dirty="0" err="1"/>
              <a:t>epresentative</a:t>
            </a:r>
            <a:r>
              <a:rPr lang="en-US" sz="1500" b="1" dirty="0"/>
              <a:t> of the university grant awarding body</a:t>
            </a:r>
            <a:r>
              <a:rPr lang="cs-CZ" sz="1500" b="1" dirty="0"/>
              <a:t> – </a:t>
            </a:r>
            <a:r>
              <a:rPr lang="cs-CZ" sz="1500" dirty="0"/>
              <a:t>Soňa Macurová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pic>
        <p:nvPicPr>
          <p:cNvPr id="4" name="Obrázek 3">
            <a:hlinkClick r:id="rId2"/>
            <a:extLst>
              <a:ext uri="{FF2B5EF4-FFF2-40B4-BE49-F238E27FC236}">
                <a16:creationId xmlns:a16="http://schemas.microsoft.com/office/drawing/2014/main" id="{1C4087EF-AA39-48C0-8F11-C9A7B9CBA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20DCF33-AA4E-4261-8A77-D15D7A24F4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6285117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9797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8FD448D-1E89-4300-98FD-3D66BA6A1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3" y="966093"/>
            <a:ext cx="5184577" cy="5953546"/>
          </a:xfrm>
          <a:prstGeom prst="rect">
            <a:avLst/>
          </a:prstGeom>
        </p:spPr>
      </p:pic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05B35D8C-AC56-4B81-A15E-2C7851689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7164288" cy="720080"/>
          </a:xfrm>
        </p:spPr>
        <p:txBody>
          <a:bodyPr/>
          <a:lstStyle/>
          <a:p>
            <a:r>
              <a:rPr lang="cs-CZ" sz="2800" dirty="0"/>
              <a:t>Zprávy o činnosti – Pokyny k vyplnění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5B80441-AC50-410F-8BD2-BCF5306470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51" y="6491954"/>
            <a:ext cx="1983031" cy="4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3598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692696"/>
            <a:ext cx="6192688" cy="576064"/>
          </a:xfrm>
        </p:spPr>
        <p:txBody>
          <a:bodyPr/>
          <a:lstStyle/>
          <a:p>
            <a:r>
              <a:rPr lang="cs-CZ" sz="2800" dirty="0"/>
              <a:t>Čerpání nákladů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Všechny doklady k čerpání nákladů se v rámci projektu odevzdávají tajemnici fakulty (přes vedoucího katedry nebo sekretářku katedry):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Faktury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Mimořádné odměny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DPP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Vyúčtování pracovních cest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Drobná vydání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Každý rok jsou stanoveny nejpozdější termíny pro akceptaci těchto dokladů. Termíny stanovuje Příkaz kvestora – Účetní uzávěrka roku - </a:t>
            </a:r>
            <a:r>
              <a:rPr lang="cs-CZ" sz="1600" dirty="0">
                <a:hlinkClick r:id="rId2"/>
              </a:rPr>
              <a:t>https://www.vse.cz/</a:t>
            </a:r>
            <a:r>
              <a:rPr lang="cs-CZ" sz="1600" dirty="0" err="1">
                <a:hlinkClick r:id="rId2"/>
              </a:rPr>
              <a:t>predpisy</a:t>
            </a:r>
            <a:r>
              <a:rPr lang="cs-CZ" sz="1600" dirty="0">
                <a:hlinkClick r:id="rId2"/>
              </a:rPr>
              <a:t>/</a:t>
            </a:r>
            <a:r>
              <a:rPr lang="cs-CZ" sz="1600" dirty="0"/>
              <a:t>. Příkaz kvestora je vydáván v září daného roku. Termíny se mohou měnit a lišit na jednotlivých fakultách ve vazbě na pokyny od EO, MPO a vedení fakulty.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33333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Platby kartou jsou možné, ale v minimální míře. Při platbě kartou je vždy potřeba dodat doklad o zaplacení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Placení u terminálu v obchodě – útržek o zaplacení nebo výpis z účtu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/>
              <a:t>Placení kartou na internetu – výpis z účtu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33333"/>
              </a:solidFill>
            </a:endParaRPr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E18A668B-23FF-413E-BED0-D75C816F8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C1A694E-78E3-4C8E-96F5-BED2EA9A45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2581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692696"/>
            <a:ext cx="6192688" cy="576064"/>
          </a:xfrm>
        </p:spPr>
        <p:txBody>
          <a:bodyPr/>
          <a:lstStyle/>
          <a:p>
            <a:r>
              <a:rPr lang="cs-CZ" sz="2800" dirty="0"/>
              <a:t>Odměny mentorů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0"/>
              <a:t>Formulář – Návrh na výplatu odměny –</a:t>
            </a:r>
          </a:p>
          <a:p>
            <a:pPr marL="0" indent="0" algn="just"/>
            <a:r>
              <a:rPr lang="cs-CZ" sz="1800" dirty="0"/>
              <a:t>     </a:t>
            </a:r>
            <a:r>
              <a:rPr lang="cs-CZ" sz="1800" dirty="0">
                <a:hlinkClick r:id="rId2"/>
              </a:rPr>
              <a:t>http://eo.vse.cz/formulare/adminved/navrh-na-vyplatu-odmeny/</a:t>
            </a:r>
            <a:endParaRPr lang="cs-CZ" sz="1800" dirty="0"/>
          </a:p>
          <a:p>
            <a:pPr marL="0" indent="0" algn="just"/>
            <a:r>
              <a:rPr lang="cs-CZ" sz="1800" dirty="0"/>
              <a:t>     předat vedoucímu/sekretářce katedry ke schválení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Sekretářka katedry formulář podepsaný příkazcem operace (děkan fakulty) pošle ke zpracování na tajemnici fakulty (Správce rozpočtu)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Klasifikace úhrady: Číslo zakázky v InSIS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Nákladové středisko: První čtyřčíslí čísla zakázky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Periodicita výplaty: Na uvážení řešitele, min. 1x ročně.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Odměny vyplatit </a:t>
            </a:r>
            <a:r>
              <a:rPr lang="cs-CZ" sz="1800" dirty="0">
                <a:solidFill>
                  <a:srgbClr val="333333"/>
                </a:solidFill>
              </a:rPr>
              <a:t>nejpozději v listopadu daného roku – dle termínů fakulty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rgbClr val="333333"/>
              </a:solidFill>
            </a:endParaRPr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2D247F48-FAF9-4F20-A622-A159E25C1B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819D882-4AA9-4050-8F71-2CD5C3201B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0970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692696"/>
            <a:ext cx="6336704" cy="504056"/>
          </a:xfrm>
        </p:spPr>
        <p:txBody>
          <a:bodyPr>
            <a:noAutofit/>
          </a:bodyPr>
          <a:lstStyle/>
          <a:p>
            <a:r>
              <a:rPr lang="cs-CZ" sz="2800" dirty="0"/>
              <a:t>Dohoda o provedení práce (DPP)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342000" lvl="1" indent="-342000">
              <a:buFont typeface="Wingdings" panose="05000000000000000000" pitchFamily="2" charset="2"/>
              <a:buChar char="Ø"/>
            </a:pPr>
            <a:r>
              <a:rPr lang="cs-CZ" sz="1200" dirty="0"/>
              <a:t>Do 10 tis. Kč měsíčně bez odvodu pojištění</a:t>
            </a:r>
          </a:p>
          <a:p>
            <a:pPr marL="342000" lvl="1" indent="-342000">
              <a:buFont typeface="Wingdings" panose="05000000000000000000" pitchFamily="2" charset="2"/>
              <a:buChar char="Ø"/>
            </a:pPr>
            <a:r>
              <a:rPr lang="cs-CZ" sz="1200" dirty="0"/>
              <a:t>Nad 10 tis. Kč se z dohody odvádí pojistné na ZP a SP (33,8%)</a:t>
            </a:r>
          </a:p>
          <a:p>
            <a:pPr marL="342000" lvl="1" indent="-342000">
              <a:buFont typeface="Wingdings" panose="05000000000000000000" pitchFamily="2" charset="2"/>
              <a:buChar char="Ø"/>
            </a:pPr>
            <a:r>
              <a:rPr lang="cs-CZ" sz="1200" dirty="0"/>
              <a:t>Maximálně 300 hodin ročně u jednoho zaměstnavatele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200" dirty="0"/>
              <a:t>Zadává se elektronicky na zam.vse.cz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200" dirty="0"/>
              <a:t>Do aplikace má přístup sekretářka příslušné katedry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200" dirty="0"/>
              <a:t>Potřeba rozmyslet:</a:t>
            </a:r>
          </a:p>
          <a:p>
            <a:pPr algn="just"/>
            <a:r>
              <a:rPr lang="cs-CZ" sz="1200" b="1" dirty="0"/>
              <a:t>		</a:t>
            </a:r>
            <a:r>
              <a:rPr lang="cs-CZ" sz="1200" dirty="0"/>
              <a:t>Předmět/Sjednaný pracovní úkol, počet hodin, sazba</a:t>
            </a:r>
          </a:p>
          <a:p>
            <a:pPr algn="just"/>
            <a:r>
              <a:rPr lang="cs-CZ" sz="1200" dirty="0"/>
              <a:t>		Klasifikace úhrady: Číslo zakázky v InSIS</a:t>
            </a:r>
          </a:p>
          <a:p>
            <a:pPr algn="just"/>
            <a:r>
              <a:rPr lang="cs-CZ" sz="1200" dirty="0"/>
              <a:t> </a:t>
            </a: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cs-CZ" sz="1200" dirty="0"/>
              <a:t>Pokud se jedná o DPP pro stávajícího zaměstnance školy, stačí dodat rodné číslo pracovníka. V případě, že se jedná o nástup nového zaměstnance, je nutné zjistit tyto údaje:</a:t>
            </a:r>
          </a:p>
          <a:p>
            <a:pPr marL="742050" lvl="1" indent="-342000" algn="just"/>
            <a:r>
              <a:rPr lang="cs-CZ" sz="1200" dirty="0"/>
              <a:t>Jméno a příjmení včetně titulů, rodné příjmení</a:t>
            </a:r>
          </a:p>
          <a:p>
            <a:pPr lvl="1" algn="just"/>
            <a:r>
              <a:rPr lang="cs-CZ" sz="1200" dirty="0"/>
              <a:t>Datum narození, místo narození, rodné číslo</a:t>
            </a:r>
          </a:p>
          <a:p>
            <a:pPr lvl="1" algn="just"/>
            <a:r>
              <a:rPr lang="cs-CZ" sz="1200" dirty="0"/>
              <a:t>Bydliště včetně PSČ</a:t>
            </a:r>
          </a:p>
          <a:p>
            <a:pPr lvl="1" algn="just"/>
            <a:r>
              <a:rPr lang="cs-CZ" sz="1200" dirty="0"/>
              <a:t>Číslo bankovního účtu, typ a číslo dokladu totožnosti, zdravotní pojišťovna, státní příslušnost</a:t>
            </a:r>
          </a:p>
          <a:p>
            <a:pPr lvl="1" algn="just"/>
            <a:endParaRPr lang="cs-CZ" sz="1200" dirty="0"/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r>
              <a:rPr lang="cs-CZ" sz="1200" dirty="0"/>
              <a:t>Zároveň je nutné dodat kopii občanského průkazu a doplnit ji textem „Souhlasím s pořízením kopie“ + datum a podpis a doklad o vzdělání/diplom (pokud není titul na OP).S potřebnými údaji </a:t>
            </a:r>
            <a:r>
              <a:rPr lang="cs-CZ" sz="1200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se domluvit u sekretářky katedry, ta připraví DPP a výplatu DPP.</a:t>
            </a:r>
          </a:p>
          <a:p>
            <a:r>
              <a:rPr lang="cs-CZ" sz="1200" dirty="0"/>
              <a:t> </a:t>
            </a:r>
          </a:p>
        </p:txBody>
      </p:sp>
      <p:pic>
        <p:nvPicPr>
          <p:cNvPr id="4" name="Obrázek 3">
            <a:hlinkClick r:id="rId2"/>
            <a:extLst>
              <a:ext uri="{FF2B5EF4-FFF2-40B4-BE49-F238E27FC236}">
                <a16:creationId xmlns:a16="http://schemas.microsoft.com/office/drawing/2014/main" id="{94113341-1074-4D45-B020-573BFE2C9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42" y="6566014"/>
            <a:ext cx="2001516" cy="2919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37991CF-A7AF-49A9-91CC-0B34D569D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2" y="6378908"/>
            <a:ext cx="2826096" cy="6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706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vnitrni_stranka">
  <a:themeElements>
    <a:clrScheme name="vnitrni_strank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nitrni_stran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nitrni_stran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ulni stranka">
  <a:themeElements>
    <a:clrScheme name="Titulni strank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ulni stran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ulni stran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43EAF4E3803A4988A3F359D0AF77FE" ma:contentTypeVersion="10" ma:contentTypeDescription="Vytvoří nový dokument" ma:contentTypeScope="" ma:versionID="62ae821da067e0d53b05cf85fb12a208">
  <xsd:schema xmlns:xsd="http://www.w3.org/2001/XMLSchema" xmlns:xs="http://www.w3.org/2001/XMLSchema" xmlns:p="http://schemas.microsoft.com/office/2006/metadata/properties" xmlns:ns3="5bb92c2a-a9a8-4dc7-91bc-0c873f60d125" targetNamespace="http://schemas.microsoft.com/office/2006/metadata/properties" ma:root="true" ma:fieldsID="a71c0b7a83a6fafc68f9fadf0c7d56a6" ns3:_="">
    <xsd:import namespace="5bb92c2a-a9a8-4dc7-91bc-0c873f60d1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92c2a-a9a8-4dc7-91bc-0c873f60d1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8522FF-F5F3-43C1-9DFA-A38DE2EB7CDA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5bb92c2a-a9a8-4dc7-91bc-0c873f60d125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68E6C09-429B-4514-AAAB-1926218D9C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92c2a-a9a8-4dc7-91bc-0c873f60d1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6E25A3-0B6C-4E0D-BF80-0864233936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2434</Words>
  <Application>Microsoft Office PowerPoint</Application>
  <PresentationFormat>Předvádění na obrazovce (4:3)</PresentationFormat>
  <Paragraphs>205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Wingdings</vt:lpstr>
      <vt:lpstr>vnitrni_stranka</vt:lpstr>
      <vt:lpstr>Titulni stranka</vt:lpstr>
      <vt:lpstr>Realizace projektů IGA/A</vt:lpstr>
      <vt:lpstr>Obecné informace </vt:lpstr>
      <vt:lpstr>Zprávy o činnosti a výplata stipendií</vt:lpstr>
      <vt:lpstr>Zprávy o činnosti – Pokyny k vyplnění</vt:lpstr>
      <vt:lpstr>Zprávy o činnosti – Pokyny k vyplnění</vt:lpstr>
      <vt:lpstr>Zprávy o činnosti – Pokyny k vyplnění</vt:lpstr>
      <vt:lpstr>Čerpání nákladů obecně</vt:lpstr>
      <vt:lpstr>Odměny mentorů</vt:lpstr>
      <vt:lpstr>Dohoda o provedení práce (DPP)</vt:lpstr>
      <vt:lpstr>Dohoda o provedení práce (DPP) do zahraničí</vt:lpstr>
      <vt:lpstr>Objednávky a faktury</vt:lpstr>
      <vt:lpstr>Cestovní náklady</vt:lpstr>
      <vt:lpstr>Drobná vydání</vt:lpstr>
      <vt:lpstr>Knihy</vt:lpstr>
      <vt:lpstr>Žádosti o změnu</vt:lpstr>
      <vt:lpstr>Výstupy projektu a publicita</vt:lpstr>
      <vt:lpstr>Ukončování grantu</vt:lpstr>
      <vt:lpstr>Další podmínky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Soňa Macurová</cp:lastModifiedBy>
  <cp:revision>67</cp:revision>
  <cp:lastPrinted>2018-04-23T07:01:11Z</cp:lastPrinted>
  <dcterms:created xsi:type="dcterms:W3CDTF">2008-08-24T19:35:02Z</dcterms:created>
  <dcterms:modified xsi:type="dcterms:W3CDTF">2021-09-09T08:17:04Z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0x010100C243EAF4E3803A4988A3F359D0AF77FE</vt:lpwstr>
  </property>
</Properties>
</file>