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 id="2147483650" r:id="rId5"/>
  </p:sldMasterIdLst>
  <p:notesMasterIdLst>
    <p:notesMasterId r:id="rId26"/>
  </p:notesMasterIdLst>
  <p:handoutMasterIdLst>
    <p:handoutMasterId r:id="rId27"/>
  </p:handoutMasterIdLst>
  <p:sldIdLst>
    <p:sldId id="257" r:id="rId6"/>
    <p:sldId id="256" r:id="rId7"/>
    <p:sldId id="281" r:id="rId8"/>
    <p:sldId id="290" r:id="rId9"/>
    <p:sldId id="267" r:id="rId10"/>
    <p:sldId id="268" r:id="rId11"/>
    <p:sldId id="288" r:id="rId12"/>
    <p:sldId id="272" r:id="rId13"/>
    <p:sldId id="282" r:id="rId14"/>
    <p:sldId id="273" r:id="rId15"/>
    <p:sldId id="289" r:id="rId16"/>
    <p:sldId id="283" r:id="rId17"/>
    <p:sldId id="286" r:id="rId18"/>
    <p:sldId id="291" r:id="rId19"/>
    <p:sldId id="292" r:id="rId20"/>
    <p:sldId id="293" r:id="rId21"/>
    <p:sldId id="284" r:id="rId22"/>
    <p:sldId id="285" r:id="rId23"/>
    <p:sldId id="276" r:id="rId24"/>
    <p:sldId id="274" r:id="rId25"/>
  </p:sldIdLst>
  <p:sldSz cx="9144000" cy="6858000" type="screen4x3"/>
  <p:notesSz cx="6797675" cy="9928225"/>
  <p:defaultTextStyle>
    <a:defPPr>
      <a:defRPr lang="cs-CZ"/>
    </a:defPPr>
    <a:lvl1pPr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1pPr>
    <a:lvl2pPr marL="4572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2pPr>
    <a:lvl3pPr marL="9144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3pPr>
    <a:lvl4pPr marL="13716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4pPr>
    <a:lvl5pPr marL="1828800" algn="l" rtl="0" fontAlgn="base">
      <a:lnSpc>
        <a:spcPct val="90000"/>
      </a:lnSpc>
      <a:spcBef>
        <a:spcPct val="20000"/>
      </a:spcBef>
      <a:spcAft>
        <a:spcPct val="0"/>
      </a:spcAft>
      <a:buSzPct val="115000"/>
      <a:buFont typeface="Wingdings" panose="05000000000000000000" pitchFamily="2" charset="2"/>
      <a:buChar char="§"/>
      <a:defRPr sz="2000" kern="1200">
        <a:solidFill>
          <a:srgbClr val="000099"/>
        </a:solidFill>
        <a:latin typeface="Arial" panose="020B0604020202020204" pitchFamily="34" charset="0"/>
        <a:ea typeface="+mn-ea"/>
        <a:cs typeface="+mn-cs"/>
      </a:defRPr>
    </a:lvl5pPr>
    <a:lvl6pPr marL="2286000" algn="l" defTabSz="914400" rtl="0" eaLnBrk="1" latinLnBrk="0" hangingPunct="1">
      <a:defRPr sz="2000" kern="1200">
        <a:solidFill>
          <a:srgbClr val="000099"/>
        </a:solidFill>
        <a:latin typeface="Arial" panose="020B0604020202020204" pitchFamily="34" charset="0"/>
        <a:ea typeface="+mn-ea"/>
        <a:cs typeface="+mn-cs"/>
      </a:defRPr>
    </a:lvl6pPr>
    <a:lvl7pPr marL="2743200" algn="l" defTabSz="914400" rtl="0" eaLnBrk="1" latinLnBrk="0" hangingPunct="1">
      <a:defRPr sz="2000" kern="1200">
        <a:solidFill>
          <a:srgbClr val="000099"/>
        </a:solidFill>
        <a:latin typeface="Arial" panose="020B0604020202020204" pitchFamily="34" charset="0"/>
        <a:ea typeface="+mn-ea"/>
        <a:cs typeface="+mn-cs"/>
      </a:defRPr>
    </a:lvl7pPr>
    <a:lvl8pPr marL="3200400" algn="l" defTabSz="914400" rtl="0" eaLnBrk="1" latinLnBrk="0" hangingPunct="1">
      <a:defRPr sz="2000" kern="1200">
        <a:solidFill>
          <a:srgbClr val="000099"/>
        </a:solidFill>
        <a:latin typeface="Arial" panose="020B0604020202020204" pitchFamily="34" charset="0"/>
        <a:ea typeface="+mn-ea"/>
        <a:cs typeface="+mn-cs"/>
      </a:defRPr>
    </a:lvl8pPr>
    <a:lvl9pPr marL="3657600" algn="l" defTabSz="914400" rtl="0" eaLnBrk="1" latinLnBrk="0" hangingPunct="1">
      <a:defRPr sz="2000" kern="1200">
        <a:solidFill>
          <a:srgbClr val="000099"/>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oňa Macurová" initials="SM" lastIdx="2" clrIdx="0">
    <p:extLst>
      <p:ext uri="{19B8F6BF-5375-455C-9EA6-DF929625EA0E}">
        <p15:presenceInfo xmlns:p15="http://schemas.microsoft.com/office/powerpoint/2012/main" userId="S-1-5-21-194535456-1177442541-616906113-10416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33"/>
    <a:srgbClr val="41BBF1"/>
    <a:srgbClr val="000099"/>
    <a:srgbClr val="EAEAEA"/>
    <a:srgbClr val="5F5F5F"/>
    <a:srgbClr val="0099FF"/>
    <a:srgbClr val="3399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1704" y="7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commentAuthors" Target="commentAuthor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1"/>
            <a:ext cx="2945862" cy="495872"/>
          </a:xfrm>
          <a:prstGeom prst="rect">
            <a:avLst/>
          </a:prstGeom>
          <a:noFill/>
          <a:ln>
            <a:noFill/>
          </a:ln>
          <a:effectLst/>
        </p:spPr>
        <p:txBody>
          <a:bodyPr vert="horz" wrap="square" lIns="95264" tIns="47632" rIns="95264" bIns="47632" numCol="1" anchor="t"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1" name="Rectangle 3"/>
          <p:cNvSpPr>
            <a:spLocks noGrp="1" noChangeArrowheads="1"/>
          </p:cNvSpPr>
          <p:nvPr>
            <p:ph type="dt" sz="quarter" idx="1"/>
          </p:nvPr>
        </p:nvSpPr>
        <p:spPr bwMode="auto">
          <a:xfrm>
            <a:off x="3850294" y="1"/>
            <a:ext cx="2945862" cy="495872"/>
          </a:xfrm>
          <a:prstGeom prst="rect">
            <a:avLst/>
          </a:prstGeom>
          <a:noFill/>
          <a:ln>
            <a:noFill/>
          </a:ln>
          <a:effectLst/>
        </p:spPr>
        <p:txBody>
          <a:bodyPr vert="horz" wrap="square" lIns="95264" tIns="47632" rIns="95264" bIns="47632" numCol="1" anchor="t" anchorCtr="0" compatLnSpc="1">
            <a:prstTxWarp prst="textNoShape">
              <a:avLst/>
            </a:prstTxWarp>
          </a:bodyPr>
          <a:lstStyle>
            <a:lvl1pPr algn="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2" name="Rectangle 4"/>
          <p:cNvSpPr>
            <a:spLocks noGrp="1" noChangeArrowheads="1"/>
          </p:cNvSpPr>
          <p:nvPr>
            <p:ph type="ftr" sz="quarter" idx="2"/>
          </p:nvPr>
        </p:nvSpPr>
        <p:spPr bwMode="auto">
          <a:xfrm>
            <a:off x="0" y="9430813"/>
            <a:ext cx="2945862" cy="495872"/>
          </a:xfrm>
          <a:prstGeom prst="rect">
            <a:avLst/>
          </a:prstGeom>
          <a:noFill/>
          <a:ln>
            <a:noFill/>
          </a:ln>
          <a:effectLst/>
        </p:spPr>
        <p:txBody>
          <a:bodyPr vert="horz" wrap="square" lIns="95264" tIns="47632" rIns="95264" bIns="47632" numCol="1" anchor="b"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2293" name="Rectangle 5"/>
          <p:cNvSpPr>
            <a:spLocks noGrp="1" noChangeArrowheads="1"/>
          </p:cNvSpPr>
          <p:nvPr>
            <p:ph type="sldNum" sz="quarter" idx="3"/>
          </p:nvPr>
        </p:nvSpPr>
        <p:spPr bwMode="auto">
          <a:xfrm>
            <a:off x="3850294" y="9430813"/>
            <a:ext cx="2945862" cy="495872"/>
          </a:xfrm>
          <a:prstGeom prst="rect">
            <a:avLst/>
          </a:prstGeom>
          <a:noFill/>
          <a:ln>
            <a:noFill/>
          </a:ln>
          <a:effectLst/>
        </p:spPr>
        <p:txBody>
          <a:bodyPr vert="horz" wrap="square" lIns="95264" tIns="47632" rIns="95264" bIns="47632" numCol="1" anchor="b" anchorCtr="0" compatLnSpc="1">
            <a:prstTxWarp prst="textNoShape">
              <a:avLst/>
            </a:prstTxWarp>
          </a:bodyPr>
          <a:lstStyle>
            <a:lvl1pPr algn="r">
              <a:lnSpc>
                <a:spcPct val="100000"/>
              </a:lnSpc>
              <a:spcBef>
                <a:spcPct val="0"/>
              </a:spcBef>
              <a:buSzTx/>
              <a:buFontTx/>
              <a:buNone/>
              <a:defRPr sz="1300">
                <a:solidFill>
                  <a:schemeClr val="tx1"/>
                </a:solidFill>
              </a:defRPr>
            </a:lvl1pPr>
          </a:lstStyle>
          <a:p>
            <a:fld id="{C0A05AA0-4B94-493C-9303-1AF997E6A36A}" type="slidenum">
              <a:rPr lang="cs-CZ" altLang="cs-CZ"/>
              <a:pPr/>
              <a:t>‹#›</a:t>
            </a:fld>
            <a:endParaRPr lang="cs-CZ" altLang="cs-CZ"/>
          </a:p>
        </p:txBody>
      </p:sp>
    </p:spTree>
    <p:extLst>
      <p:ext uri="{BB962C8B-B14F-4D97-AF65-F5344CB8AC3E}">
        <p14:creationId xmlns:p14="http://schemas.microsoft.com/office/powerpoint/2010/main" val="7220837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1"/>
            <a:ext cx="2945862" cy="495872"/>
          </a:xfrm>
          <a:prstGeom prst="rect">
            <a:avLst/>
          </a:prstGeom>
          <a:noFill/>
          <a:ln>
            <a:noFill/>
          </a:ln>
          <a:effectLst/>
        </p:spPr>
        <p:txBody>
          <a:bodyPr vert="horz" wrap="square" lIns="95264" tIns="47632" rIns="95264" bIns="47632" numCol="1" anchor="t"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4339" name="Rectangle 3"/>
          <p:cNvSpPr>
            <a:spLocks noGrp="1" noChangeArrowheads="1"/>
          </p:cNvSpPr>
          <p:nvPr>
            <p:ph type="dt" idx="1"/>
          </p:nvPr>
        </p:nvSpPr>
        <p:spPr bwMode="auto">
          <a:xfrm>
            <a:off x="3850294" y="1"/>
            <a:ext cx="2945862" cy="495872"/>
          </a:xfrm>
          <a:prstGeom prst="rect">
            <a:avLst/>
          </a:prstGeom>
          <a:noFill/>
          <a:ln>
            <a:noFill/>
          </a:ln>
          <a:effectLst/>
        </p:spPr>
        <p:txBody>
          <a:bodyPr vert="horz" wrap="square" lIns="95264" tIns="47632" rIns="95264" bIns="47632" numCol="1" anchor="t" anchorCtr="0" compatLnSpc="1">
            <a:prstTxWarp prst="textNoShape">
              <a:avLst/>
            </a:prstTxWarp>
          </a:bodyPr>
          <a:lstStyle>
            <a:lvl1pPr algn="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3316" name="Rectangle 4"/>
          <p:cNvSpPr>
            <a:spLocks noGrp="1" noRot="1" noChangeAspect="1" noChangeArrowheads="1" noTextEdit="1"/>
          </p:cNvSpPr>
          <p:nvPr>
            <p:ph type="sldImg" idx="2"/>
          </p:nvPr>
        </p:nvSpPr>
        <p:spPr bwMode="auto">
          <a:xfrm>
            <a:off x="919163" y="746125"/>
            <a:ext cx="4959350" cy="37211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679464" y="4715407"/>
            <a:ext cx="5438748" cy="4467470"/>
          </a:xfrm>
          <a:prstGeom prst="rect">
            <a:avLst/>
          </a:prstGeom>
          <a:noFill/>
          <a:ln>
            <a:noFill/>
          </a:ln>
          <a:effectLst/>
        </p:spPr>
        <p:txBody>
          <a:bodyPr vert="horz" wrap="square" lIns="95264" tIns="47632" rIns="95264" bIns="47632" numCol="1" anchor="t" anchorCtr="0" compatLnSpc="1">
            <a:prstTxWarp prst="textNoShape">
              <a:avLst/>
            </a:prstTxWarp>
          </a:bodyPr>
          <a:lstStyle/>
          <a:p>
            <a:pPr lvl="0"/>
            <a:r>
              <a:rPr lang="cs-CZ" noProof="0"/>
              <a:t>Klepnutím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14342" name="Rectangle 6"/>
          <p:cNvSpPr>
            <a:spLocks noGrp="1" noChangeArrowheads="1"/>
          </p:cNvSpPr>
          <p:nvPr>
            <p:ph type="ftr" sz="quarter" idx="4"/>
          </p:nvPr>
        </p:nvSpPr>
        <p:spPr bwMode="auto">
          <a:xfrm>
            <a:off x="0" y="9430813"/>
            <a:ext cx="2945862" cy="495872"/>
          </a:xfrm>
          <a:prstGeom prst="rect">
            <a:avLst/>
          </a:prstGeom>
          <a:noFill/>
          <a:ln>
            <a:noFill/>
          </a:ln>
          <a:effectLst/>
        </p:spPr>
        <p:txBody>
          <a:bodyPr vert="horz" wrap="square" lIns="95264" tIns="47632" rIns="95264" bIns="47632" numCol="1" anchor="b" anchorCtr="0" compatLnSpc="1">
            <a:prstTxWarp prst="textNoShape">
              <a:avLst/>
            </a:prstTxWarp>
          </a:bodyPr>
          <a:lstStyle>
            <a:lvl1pPr>
              <a:lnSpc>
                <a:spcPct val="100000"/>
              </a:lnSpc>
              <a:spcBef>
                <a:spcPct val="0"/>
              </a:spcBef>
              <a:buSzTx/>
              <a:buFontTx/>
              <a:buNone/>
              <a:defRPr sz="1300">
                <a:solidFill>
                  <a:schemeClr val="tx1"/>
                </a:solidFill>
                <a:latin typeface="Arial" charset="0"/>
              </a:defRPr>
            </a:lvl1pPr>
          </a:lstStyle>
          <a:p>
            <a:pPr>
              <a:defRPr/>
            </a:pPr>
            <a:endParaRPr lang="cs-CZ"/>
          </a:p>
        </p:txBody>
      </p:sp>
      <p:sp>
        <p:nvSpPr>
          <p:cNvPr id="14343" name="Rectangle 7"/>
          <p:cNvSpPr>
            <a:spLocks noGrp="1" noChangeArrowheads="1"/>
          </p:cNvSpPr>
          <p:nvPr>
            <p:ph type="sldNum" sz="quarter" idx="5"/>
          </p:nvPr>
        </p:nvSpPr>
        <p:spPr bwMode="auto">
          <a:xfrm>
            <a:off x="3850294" y="9430813"/>
            <a:ext cx="2945862" cy="495872"/>
          </a:xfrm>
          <a:prstGeom prst="rect">
            <a:avLst/>
          </a:prstGeom>
          <a:noFill/>
          <a:ln>
            <a:noFill/>
          </a:ln>
          <a:effectLst/>
        </p:spPr>
        <p:txBody>
          <a:bodyPr vert="horz" wrap="square" lIns="95264" tIns="47632" rIns="95264" bIns="47632" numCol="1" anchor="b" anchorCtr="0" compatLnSpc="1">
            <a:prstTxWarp prst="textNoShape">
              <a:avLst/>
            </a:prstTxWarp>
          </a:bodyPr>
          <a:lstStyle>
            <a:lvl1pPr algn="r">
              <a:lnSpc>
                <a:spcPct val="100000"/>
              </a:lnSpc>
              <a:spcBef>
                <a:spcPct val="0"/>
              </a:spcBef>
              <a:buSzTx/>
              <a:buFontTx/>
              <a:buNone/>
              <a:defRPr sz="1300">
                <a:solidFill>
                  <a:schemeClr val="tx1"/>
                </a:solidFill>
              </a:defRPr>
            </a:lvl1pPr>
          </a:lstStyle>
          <a:p>
            <a:fld id="{CC0CE2FD-5B42-4F8D-8874-68FA0DE07E6B}" type="slidenum">
              <a:rPr lang="cs-CZ" altLang="cs-CZ"/>
              <a:pPr/>
              <a:t>‹#›</a:t>
            </a:fld>
            <a:endParaRPr lang="cs-CZ" altLang="cs-CZ"/>
          </a:p>
        </p:txBody>
      </p:sp>
    </p:spTree>
    <p:extLst>
      <p:ext uri="{BB962C8B-B14F-4D97-AF65-F5344CB8AC3E}">
        <p14:creationId xmlns:p14="http://schemas.microsoft.com/office/powerpoint/2010/main" val="27363961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Tree>
    <p:extLst>
      <p:ext uri="{BB962C8B-B14F-4D97-AF65-F5344CB8AC3E}">
        <p14:creationId xmlns:p14="http://schemas.microsoft.com/office/powerpoint/2010/main" val="2376117148"/>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44409846"/>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61150" y="981075"/>
            <a:ext cx="1943100" cy="54006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27088" y="981075"/>
            <a:ext cx="5681662" cy="54006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76807525"/>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827088" y="981075"/>
            <a:ext cx="7138987" cy="1143000"/>
          </a:xfrm>
        </p:spPr>
        <p:txBody>
          <a:bodyPr/>
          <a:lstStyle/>
          <a:p>
            <a:r>
              <a:rPr lang="cs-CZ"/>
              <a:t>Kliknutím lze upravit styl.</a:t>
            </a:r>
          </a:p>
        </p:txBody>
      </p:sp>
      <p:sp>
        <p:nvSpPr>
          <p:cNvPr id="3" name="Zástupný symbol pro text 2"/>
          <p:cNvSpPr>
            <a:spLocks noGrp="1"/>
          </p:cNvSpPr>
          <p:nvPr>
            <p:ph type="body" sz="half" idx="1"/>
          </p:nvPr>
        </p:nvSpPr>
        <p:spPr>
          <a:xfrm>
            <a:off x="827088" y="2503488"/>
            <a:ext cx="3811587" cy="38782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91075" y="2503488"/>
            <a:ext cx="3813175" cy="3878262"/>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273275944"/>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Tree>
    <p:extLst>
      <p:ext uri="{BB962C8B-B14F-4D97-AF65-F5344CB8AC3E}">
        <p14:creationId xmlns:p14="http://schemas.microsoft.com/office/powerpoint/2010/main" val="2891260388"/>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875174502"/>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Tree>
    <p:extLst>
      <p:ext uri="{BB962C8B-B14F-4D97-AF65-F5344CB8AC3E}">
        <p14:creationId xmlns:p14="http://schemas.microsoft.com/office/powerpoint/2010/main" val="903100063"/>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900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5091113" y="372745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667087733"/>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434449752"/>
      </p:ext>
    </p:extLst>
  </p:cSld>
  <p:clrMapOvr>
    <a:masterClrMapping/>
  </p:clrMapOvr>
  <p:transition spd="med">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265251428"/>
      </p:ext>
    </p:extLst>
  </p:cSld>
  <p:clrMapOvr>
    <a:masterClrMapping/>
  </p:clrMapOvr>
  <p:transition spd="med">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233823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17817957"/>
      </p:ext>
    </p:extLst>
  </p:cSld>
  <p:clrMapOvr>
    <a:masterClrMapping/>
  </p:clrMapOvr>
  <p:transition spd="med">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118625662"/>
      </p:ext>
    </p:extLst>
  </p:cSld>
  <p:clrMapOvr>
    <a:masterClrMapping/>
  </p:clrMapOvr>
  <p:transition spd="med">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1156516646"/>
      </p:ext>
    </p:extLst>
  </p:cSld>
  <p:clrMapOvr>
    <a:masterClrMapping/>
  </p:clrMapOvr>
  <p:transition spd="med">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397483157"/>
      </p:ext>
    </p:extLst>
  </p:cSld>
  <p:clrMapOvr>
    <a:masterClrMapping/>
  </p:clrMapOvr>
  <p:transition spd="med">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072313" y="2205038"/>
            <a:ext cx="2057400" cy="604837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900113" y="2205038"/>
            <a:ext cx="6019800" cy="604837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3762250271"/>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Tree>
    <p:extLst>
      <p:ext uri="{BB962C8B-B14F-4D97-AF65-F5344CB8AC3E}">
        <p14:creationId xmlns:p14="http://schemas.microsoft.com/office/powerpoint/2010/main" val="2772113643"/>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27088" y="2503488"/>
            <a:ext cx="3811587"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791075" y="2503488"/>
            <a:ext cx="3813175" cy="3878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2390494922"/>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Tree>
    <p:extLst>
      <p:ext uri="{BB962C8B-B14F-4D97-AF65-F5344CB8AC3E}">
        <p14:creationId xmlns:p14="http://schemas.microsoft.com/office/powerpoint/2010/main" val="1903655144"/>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Tree>
    <p:extLst>
      <p:ext uri="{BB962C8B-B14F-4D97-AF65-F5344CB8AC3E}">
        <p14:creationId xmlns:p14="http://schemas.microsoft.com/office/powerpoint/2010/main" val="247627404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4865035"/>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3084797892"/>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Tree>
    <p:extLst>
      <p:ext uri="{BB962C8B-B14F-4D97-AF65-F5344CB8AC3E}">
        <p14:creationId xmlns:p14="http://schemas.microsoft.com/office/powerpoint/2010/main" val="3198149667"/>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2.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6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827088" y="981075"/>
            <a:ext cx="7138987"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a-DK" altLang="cs-CZ"/>
              <a:t>LOREM IPSUM </a:t>
            </a:r>
            <a:br>
              <a:rPr lang="da-DK" altLang="cs-CZ"/>
            </a:br>
            <a:r>
              <a:rPr lang="da-DK" altLang="cs-CZ"/>
              <a:t>DOLOR SIT AMET </a:t>
            </a:r>
            <a:endParaRPr lang="cs-CZ" altLang="cs-CZ"/>
          </a:p>
        </p:txBody>
      </p:sp>
      <p:sp>
        <p:nvSpPr>
          <p:cNvPr id="1028" name="Rectangle 3"/>
          <p:cNvSpPr>
            <a:spLocks noGrp="1" noChangeArrowheads="1"/>
          </p:cNvSpPr>
          <p:nvPr>
            <p:ph type="body" idx="1"/>
          </p:nvPr>
        </p:nvSpPr>
        <p:spPr bwMode="auto">
          <a:xfrm>
            <a:off x="827088" y="2503488"/>
            <a:ext cx="7777162" cy="3878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consectetuer adipiscing mi et       </a:t>
            </a:r>
          </a:p>
          <a:p>
            <a:pPr lvl="0"/>
            <a:r>
              <a:rPr lang="cs-CZ" altLang="cs-CZ"/>
              <a:t>erat praesent imperdiet, elit nec tempor </a:t>
            </a:r>
          </a:p>
          <a:p>
            <a:pPr lvl="0"/>
            <a:r>
              <a:rPr lang="cs-CZ" altLang="cs-CZ"/>
              <a:t>semper tempor imperdiet pellentesque </a:t>
            </a:r>
          </a:p>
          <a:p>
            <a:pPr lvl="0"/>
            <a:r>
              <a:rPr lang="cs-CZ" altLang="cs-CZ"/>
              <a:t>turpis suspendisse tellus       </a:t>
            </a:r>
          </a:p>
          <a:p>
            <a:pPr lvl="0"/>
            <a:r>
              <a:rPr lang="cs-CZ" altLang="cs-CZ"/>
              <a:t>elit nec tempor semper semper tempor imperdiet pellentesque</a:t>
            </a:r>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Lst>
  <p:transition spd="med">
    <p:fade/>
  </p:transition>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charset="0"/>
        </a:defRPr>
      </a:lvl2pPr>
      <a:lvl3pPr algn="l" rtl="0" eaLnBrk="0" fontAlgn="base" hangingPunct="0">
        <a:spcBef>
          <a:spcPct val="0"/>
        </a:spcBef>
        <a:spcAft>
          <a:spcPct val="0"/>
        </a:spcAft>
        <a:defRPr sz="4400" b="1">
          <a:solidFill>
            <a:schemeClr val="tx2"/>
          </a:solidFill>
          <a:latin typeface="Arial" charset="0"/>
        </a:defRPr>
      </a:lvl3pPr>
      <a:lvl4pPr algn="l" rtl="0" eaLnBrk="0" fontAlgn="base" hangingPunct="0">
        <a:spcBef>
          <a:spcPct val="0"/>
        </a:spcBef>
        <a:spcAft>
          <a:spcPct val="0"/>
        </a:spcAft>
        <a:defRPr sz="4400" b="1">
          <a:solidFill>
            <a:schemeClr val="tx2"/>
          </a:solidFill>
          <a:latin typeface="Arial" charset="0"/>
        </a:defRPr>
      </a:lvl4pPr>
      <a:lvl5pPr algn="l" rtl="0" eaLnBrk="0" fontAlgn="base" hangingPunct="0">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buClr>
          <a:srgbClr val="41BBF1"/>
        </a:buClr>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pic>
        <p:nvPicPr>
          <p:cNvPr id="2050" name="Picture 7"/>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Grp="1" noChangeArrowheads="1"/>
          </p:cNvSpPr>
          <p:nvPr>
            <p:ph type="title"/>
          </p:nvPr>
        </p:nvSpPr>
        <p:spPr bwMode="auto">
          <a:xfrm>
            <a:off x="900113" y="2205038"/>
            <a:ext cx="8229600" cy="136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NADPIS TITULNÍ STÁNKY</a:t>
            </a:r>
            <a:br>
              <a:rPr lang="cs-CZ" altLang="cs-CZ"/>
            </a:br>
            <a:r>
              <a:rPr lang="cs-CZ" altLang="cs-CZ"/>
              <a:t>NA DVA ŘÁDKY</a:t>
            </a:r>
          </a:p>
        </p:txBody>
      </p:sp>
      <p:sp>
        <p:nvSpPr>
          <p:cNvPr id="2052" name="Rectangle 3"/>
          <p:cNvSpPr>
            <a:spLocks noGrp="1" noChangeArrowheads="1"/>
          </p:cNvSpPr>
          <p:nvPr>
            <p:ph type="body" idx="1"/>
          </p:nvPr>
        </p:nvSpPr>
        <p:spPr bwMode="auto">
          <a:xfrm>
            <a:off x="900113" y="372745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a:t>Podtitulek na jeden řádek</a:t>
            </a: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med">
    <p:fade/>
  </p:transition>
  <p:txStyles>
    <p:titleStyle>
      <a:lvl1pPr algn="l" rtl="0" eaLnBrk="0" fontAlgn="base" hangingPunct="0">
        <a:spcBef>
          <a:spcPct val="0"/>
        </a:spcBef>
        <a:spcAft>
          <a:spcPct val="0"/>
        </a:spcAft>
        <a:defRPr sz="4400" b="1">
          <a:solidFill>
            <a:schemeClr val="tx2"/>
          </a:solidFill>
          <a:latin typeface="+mj-lt"/>
          <a:ea typeface="+mj-ea"/>
          <a:cs typeface="+mj-cs"/>
        </a:defRPr>
      </a:lvl1pPr>
      <a:lvl2pPr algn="l" rtl="0" eaLnBrk="0" fontAlgn="base" hangingPunct="0">
        <a:spcBef>
          <a:spcPct val="0"/>
        </a:spcBef>
        <a:spcAft>
          <a:spcPct val="0"/>
        </a:spcAft>
        <a:defRPr sz="4400" b="1">
          <a:solidFill>
            <a:schemeClr val="tx2"/>
          </a:solidFill>
          <a:latin typeface="Arial" charset="0"/>
        </a:defRPr>
      </a:lvl2pPr>
      <a:lvl3pPr algn="l" rtl="0" eaLnBrk="0" fontAlgn="base" hangingPunct="0">
        <a:spcBef>
          <a:spcPct val="0"/>
        </a:spcBef>
        <a:spcAft>
          <a:spcPct val="0"/>
        </a:spcAft>
        <a:defRPr sz="4400" b="1">
          <a:solidFill>
            <a:schemeClr val="tx2"/>
          </a:solidFill>
          <a:latin typeface="Arial" charset="0"/>
        </a:defRPr>
      </a:lvl3pPr>
      <a:lvl4pPr algn="l" rtl="0" eaLnBrk="0" fontAlgn="base" hangingPunct="0">
        <a:spcBef>
          <a:spcPct val="0"/>
        </a:spcBef>
        <a:spcAft>
          <a:spcPct val="0"/>
        </a:spcAft>
        <a:defRPr sz="4400" b="1">
          <a:solidFill>
            <a:schemeClr val="tx2"/>
          </a:solidFill>
          <a:latin typeface="Arial" charset="0"/>
        </a:defRPr>
      </a:lvl4pPr>
      <a:lvl5pPr algn="l" rtl="0" eaLnBrk="0" fontAlgn="base" hangingPunct="0">
        <a:spcBef>
          <a:spcPct val="0"/>
        </a:spcBef>
        <a:spcAft>
          <a:spcPct val="0"/>
        </a:spcAft>
        <a:defRPr sz="4400" b="1">
          <a:solidFill>
            <a:schemeClr val="tx2"/>
          </a:solidFill>
          <a:latin typeface="Arial" charset="0"/>
        </a:defRPr>
      </a:lvl5pPr>
      <a:lvl6pPr marL="457200" algn="l" rtl="0" fontAlgn="base">
        <a:spcBef>
          <a:spcPct val="0"/>
        </a:spcBef>
        <a:spcAft>
          <a:spcPct val="0"/>
        </a:spcAft>
        <a:defRPr sz="4400" b="1">
          <a:solidFill>
            <a:schemeClr val="tx2"/>
          </a:solidFill>
          <a:latin typeface="Arial" charset="0"/>
        </a:defRPr>
      </a:lvl6pPr>
      <a:lvl7pPr marL="914400" algn="l" rtl="0" fontAlgn="base">
        <a:spcBef>
          <a:spcPct val="0"/>
        </a:spcBef>
        <a:spcAft>
          <a:spcPct val="0"/>
        </a:spcAft>
        <a:defRPr sz="4400" b="1">
          <a:solidFill>
            <a:schemeClr val="tx2"/>
          </a:solidFill>
          <a:latin typeface="Arial" charset="0"/>
        </a:defRPr>
      </a:lvl7pPr>
      <a:lvl8pPr marL="1371600" algn="l" rtl="0" fontAlgn="base">
        <a:spcBef>
          <a:spcPct val="0"/>
        </a:spcBef>
        <a:spcAft>
          <a:spcPct val="0"/>
        </a:spcAft>
        <a:defRPr sz="4400" b="1">
          <a:solidFill>
            <a:schemeClr val="tx2"/>
          </a:solidFill>
          <a:latin typeface="Arial" charset="0"/>
        </a:defRPr>
      </a:lvl8pPr>
      <a:lvl9pPr marL="1828800" algn="l"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800">
          <a:solidFill>
            <a:schemeClr val="tx1"/>
          </a:solidFill>
          <a:latin typeface="+mn-lt"/>
        </a:defRPr>
      </a:lvl3pPr>
      <a:lvl4pPr marL="1600200" indent="-228600" algn="l" rtl="0" eaLnBrk="0" fontAlgn="base" hangingPunct="0">
        <a:spcBef>
          <a:spcPct val="20000"/>
        </a:spcBef>
        <a:spcAft>
          <a:spcPct val="0"/>
        </a:spcAft>
        <a:buChar char="–"/>
        <a:defRPr sz="2800">
          <a:solidFill>
            <a:schemeClr val="tx1"/>
          </a:solidFill>
          <a:latin typeface="+mn-lt"/>
        </a:defRPr>
      </a:lvl4pPr>
      <a:lvl5pPr marL="2057400" indent="-228600" algn="l" rtl="0" eaLnBrk="0" fontAlgn="base" hangingPunct="0">
        <a:spcBef>
          <a:spcPct val="20000"/>
        </a:spcBef>
        <a:spcAft>
          <a:spcPct val="0"/>
        </a:spcAft>
        <a:buChar char="»"/>
        <a:defRPr sz="2800">
          <a:solidFill>
            <a:schemeClr val="tx1"/>
          </a:solidFill>
          <a:latin typeface="+mn-lt"/>
        </a:defRPr>
      </a:lvl5pPr>
      <a:lvl6pPr marL="2514600" indent="-228600" algn="l" rtl="0" fontAlgn="base">
        <a:spcBef>
          <a:spcPct val="20000"/>
        </a:spcBef>
        <a:spcAft>
          <a:spcPct val="0"/>
        </a:spcAft>
        <a:buChar char="»"/>
        <a:defRPr sz="2800">
          <a:solidFill>
            <a:schemeClr val="tx1"/>
          </a:solidFill>
          <a:latin typeface="+mn-lt"/>
        </a:defRPr>
      </a:lvl6pPr>
      <a:lvl7pPr marL="2971800" indent="-228600" algn="l" rtl="0" fontAlgn="base">
        <a:spcBef>
          <a:spcPct val="20000"/>
        </a:spcBef>
        <a:spcAft>
          <a:spcPct val="0"/>
        </a:spcAft>
        <a:buChar char="»"/>
        <a:defRPr sz="2800">
          <a:solidFill>
            <a:schemeClr val="tx1"/>
          </a:solidFill>
          <a:latin typeface="+mn-lt"/>
        </a:defRPr>
      </a:lvl7pPr>
      <a:lvl8pPr marL="3429000" indent="-228600" algn="l" rtl="0" fontAlgn="base">
        <a:spcBef>
          <a:spcPct val="20000"/>
        </a:spcBef>
        <a:spcAft>
          <a:spcPct val="0"/>
        </a:spcAft>
        <a:buChar char="»"/>
        <a:defRPr sz="2800">
          <a:solidFill>
            <a:schemeClr val="tx1"/>
          </a:solidFill>
          <a:latin typeface="+mn-lt"/>
        </a:defRPr>
      </a:lvl8pPr>
      <a:lvl9pPr marL="3886200" indent="-228600" algn="l" rtl="0" fontAlgn="base">
        <a:spcBef>
          <a:spcPct val="20000"/>
        </a:spcBef>
        <a:spcAft>
          <a:spcPct val="0"/>
        </a:spcAft>
        <a:buChar char="»"/>
        <a:defRPr sz="28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science.vse.cz/science-research-support/grant/iga-a-grant-competi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algn="ctr" eaLnBrk="1" hangingPunct="1"/>
            <a:r>
              <a:rPr lang="cs-CZ" altLang="cs-CZ">
                <a:solidFill>
                  <a:schemeClr val="tx1"/>
                </a:solidFill>
              </a:rPr>
              <a:t>Grantová soutěž IGA/A</a:t>
            </a:r>
            <a:br>
              <a:rPr lang="cs-CZ" altLang="cs-CZ">
                <a:solidFill>
                  <a:schemeClr val="tx1"/>
                </a:solidFill>
              </a:rPr>
            </a:br>
            <a:r>
              <a:rPr lang="cs-CZ" altLang="cs-CZ" sz="3200">
                <a:solidFill>
                  <a:schemeClr val="tx1"/>
                </a:solidFill>
              </a:rPr>
              <a:t>(GS - IGA/A)</a:t>
            </a:r>
            <a:br>
              <a:rPr lang="cs-CZ" altLang="cs-CZ">
                <a:solidFill>
                  <a:schemeClr val="tx1"/>
                </a:solidFill>
              </a:rPr>
            </a:br>
            <a:endParaRPr lang="cs-CZ" altLang="cs-CZ" sz="3600">
              <a:solidFill>
                <a:schemeClr val="tx1"/>
              </a:solidFill>
            </a:endParaRPr>
          </a:p>
        </p:txBody>
      </p:sp>
      <p:sp>
        <p:nvSpPr>
          <p:cNvPr id="3075" name="Rectangle 3"/>
          <p:cNvSpPr>
            <a:spLocks noGrp="1" noChangeArrowheads="1"/>
          </p:cNvSpPr>
          <p:nvPr>
            <p:ph type="body" idx="1"/>
          </p:nvPr>
        </p:nvSpPr>
        <p:spPr>
          <a:xfrm>
            <a:off x="755576" y="3861048"/>
            <a:ext cx="7776343" cy="4824413"/>
          </a:xfrm>
          <a:noFill/>
        </p:spPr>
        <p:txBody>
          <a:bodyPr/>
          <a:lstStyle/>
          <a:p>
            <a:pPr eaLnBrk="1" hangingPunct="1"/>
            <a:r>
              <a:rPr lang="cs-CZ" altLang="cs-CZ" sz="1800">
                <a:cs typeface="Times New Roman" panose="02020603050405020304" pitchFamily="18" charset="0"/>
              </a:rPr>
              <a:t>Seminář GS IGA/A</a:t>
            </a:r>
          </a:p>
          <a:p>
            <a:pPr eaLnBrk="1" hangingPunct="1"/>
            <a:r>
              <a:rPr lang="cs-CZ" altLang="cs-CZ" sz="1800">
                <a:cs typeface="Times New Roman" panose="02020603050405020304" pitchFamily="18" charset="0"/>
              </a:rPr>
              <a:t>VŠE, 30. 9. 2020</a:t>
            </a:r>
          </a:p>
          <a:p>
            <a:pPr eaLnBrk="1" hangingPunct="1"/>
            <a:endParaRPr lang="cs-CZ" altLang="cs-CZ" sz="1800" i="1" kern="1200">
              <a:latin typeface="Arial" panose="020B0604020202020204" pitchFamily="34" charset="0"/>
            </a:endParaRPr>
          </a:p>
          <a:p>
            <a:pPr eaLnBrk="1" hangingPunct="1"/>
            <a:r>
              <a:rPr lang="cs-CZ" altLang="cs-CZ" sz="1400" i="1" kern="1200">
                <a:latin typeface="Arial" panose="020B0604020202020204" pitchFamily="34" charset="0"/>
              </a:rPr>
              <a:t>Mgr. Soňa Macurová</a:t>
            </a:r>
          </a:p>
          <a:p>
            <a:pPr eaLnBrk="1" hangingPunct="1"/>
            <a:r>
              <a:rPr lang="cs-CZ" altLang="cs-CZ" sz="1400" i="1" kern="1200">
                <a:latin typeface="Arial" panose="020B0604020202020204" pitchFamily="34" charset="0"/>
              </a:rPr>
              <a:t>Administrátor IGA/A</a:t>
            </a:r>
            <a:endParaRPr lang="it-IT" altLang="cs-CZ" sz="1400" i="1" kern="1200">
              <a:latin typeface="Arial" panose="020B0604020202020204" pitchFamily="34" charset="0"/>
            </a:endParaRPr>
          </a:p>
          <a:p>
            <a:pPr algn="ctr" eaLnBrk="1" hangingPunct="1"/>
            <a:endParaRPr lang="cs-CZ" altLang="cs-CZ" sz="4400">
              <a:solidFill>
                <a:srgbClr val="000099"/>
              </a:solidFill>
            </a:endParaRPr>
          </a:p>
        </p:txBody>
      </p:sp>
      <p:pic>
        <p:nvPicPr>
          <p:cNvPr id="4" name="Obrázek 3">
            <a:extLst>
              <a:ext uri="{FF2B5EF4-FFF2-40B4-BE49-F238E27FC236}">
                <a16:creationId xmlns:a16="http://schemas.microsoft.com/office/drawing/2014/main" id="{E97CBD50-A23B-4A33-8F15-9B9CBF868E5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67744" y="5837817"/>
            <a:ext cx="3924000" cy="870874"/>
          </a:xfrm>
          <a:prstGeom prst="rect">
            <a:avLst/>
          </a:prstGeom>
        </p:spPr>
      </p:pic>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9219" name="Rectangle 3"/>
          <p:cNvSpPr>
            <a:spLocks noGrp="1" noChangeArrowheads="1"/>
          </p:cNvSpPr>
          <p:nvPr>
            <p:ph type="body" idx="1"/>
          </p:nvPr>
        </p:nvSpPr>
        <p:spPr>
          <a:xfrm>
            <a:off x="111967" y="1557338"/>
            <a:ext cx="8360229" cy="4895850"/>
          </a:xfrm>
        </p:spPr>
        <p:txBody>
          <a:bodyPr/>
          <a:lstStyle/>
          <a:p>
            <a:pPr marL="457200" lvl="1" indent="0" algn="ctr" eaLnBrk="1" hangingPunct="1">
              <a:spcBef>
                <a:spcPct val="40000"/>
              </a:spcBef>
              <a:buNone/>
            </a:pPr>
            <a:r>
              <a:rPr lang="cs-CZ" altLang="cs-CZ" sz="2000" b="1" i="1" u="sng" dirty="0"/>
              <a:t>Na co je nutné dát pozor při tvorbě přihlášky</a:t>
            </a:r>
          </a:p>
          <a:p>
            <a:pPr marL="457200" lvl="1" indent="0" eaLnBrk="1" hangingPunct="1">
              <a:spcBef>
                <a:spcPct val="40000"/>
              </a:spcBef>
              <a:buNone/>
            </a:pPr>
            <a:r>
              <a:rPr lang="cs-CZ" altLang="cs-CZ" sz="2000" b="1" dirty="0"/>
              <a:t>Tvorba rozpočtu</a:t>
            </a:r>
          </a:p>
          <a:p>
            <a:pPr lvl="1" algn="just" eaLnBrk="1" hangingPunct="1">
              <a:spcBef>
                <a:spcPct val="40000"/>
              </a:spcBef>
              <a:buClr>
                <a:srgbClr val="41BBF1"/>
              </a:buClr>
              <a:buFont typeface="Arial" panose="020B0604020202020204" pitchFamily="34" charset="0"/>
              <a:buChar char="•"/>
            </a:pPr>
            <a:r>
              <a:rPr lang="cs-CZ" altLang="cs-CZ" sz="1800" dirty="0"/>
              <a:t>Na základě tzv. jednotkového nákladu.</a:t>
            </a:r>
          </a:p>
          <a:p>
            <a:pPr lvl="1" algn="just" eaLnBrk="1" hangingPunct="1">
              <a:spcBef>
                <a:spcPct val="40000"/>
              </a:spcBef>
              <a:buClr>
                <a:srgbClr val="41BBF1"/>
              </a:buClr>
              <a:buFont typeface="Arial" panose="020B0604020202020204" pitchFamily="34" charset="0"/>
              <a:buChar char="•"/>
            </a:pPr>
            <a:r>
              <a:rPr lang="cs-CZ" altLang="cs-CZ" sz="1800" dirty="0"/>
              <a:t>Výše jednotkového nákladu odpovídajícího pracovní kapacitě               </a:t>
            </a:r>
            <a:r>
              <a:rPr lang="cs-CZ" altLang="cs-CZ" sz="1800" b="1" dirty="0"/>
              <a:t>0,1 úvazku/měsíc</a:t>
            </a:r>
            <a:r>
              <a:rPr lang="cs-CZ" altLang="cs-CZ" sz="1800" dirty="0"/>
              <a:t> jednoho řešitele studentského projektu je </a:t>
            </a:r>
            <a:r>
              <a:rPr lang="cs-CZ" altLang="cs-CZ" sz="1800" b="1" dirty="0"/>
              <a:t>7 986 Kč</a:t>
            </a:r>
            <a:r>
              <a:rPr lang="cs-CZ" altLang="cs-CZ" sz="1800" dirty="0"/>
              <a:t>.</a:t>
            </a:r>
          </a:p>
          <a:p>
            <a:pPr lvl="2" algn="just" eaLnBrk="1" hangingPunct="1">
              <a:spcBef>
                <a:spcPct val="40000"/>
              </a:spcBef>
              <a:buClr>
                <a:srgbClr val="41BBF1"/>
              </a:buClr>
              <a:buFont typeface="Arial" panose="020B0604020202020204" pitchFamily="34" charset="0"/>
              <a:buChar char="•"/>
            </a:pPr>
            <a:r>
              <a:rPr lang="cs-CZ" altLang="cs-CZ" sz="1600" dirty="0"/>
              <a:t>Částka, která musí být použita na </a:t>
            </a:r>
            <a:r>
              <a:rPr lang="cs-CZ" altLang="cs-CZ" sz="1600" b="1" dirty="0"/>
              <a:t>pokrytí osobních nákladů </a:t>
            </a:r>
            <a:r>
              <a:rPr lang="cs-CZ" altLang="cs-CZ" sz="1600" dirty="0"/>
              <a:t>řešitele Ph.D. studenta, činí </a:t>
            </a:r>
            <a:r>
              <a:rPr lang="cs-CZ" altLang="cs-CZ" sz="1600" b="1" dirty="0"/>
              <a:t>4 667 Kč </a:t>
            </a:r>
            <a:r>
              <a:rPr lang="cs-CZ" altLang="cs-CZ" sz="1600" dirty="0"/>
              <a:t>na pracovní kapacitu odpovídající 0,1 úvazku/měsíc.*</a:t>
            </a:r>
          </a:p>
          <a:p>
            <a:pPr lvl="2" algn="just" eaLnBrk="1" hangingPunct="1">
              <a:spcBef>
                <a:spcPct val="40000"/>
              </a:spcBef>
              <a:buClr>
                <a:srgbClr val="41BBF1"/>
              </a:buClr>
              <a:buFont typeface="Arial" panose="020B0604020202020204" pitchFamily="34" charset="0"/>
              <a:buChar char="•"/>
            </a:pPr>
            <a:r>
              <a:rPr lang="cs-CZ" altLang="cs-CZ" sz="1600" dirty="0"/>
              <a:t>Částka, kterou může řešitel použít </a:t>
            </a:r>
            <a:r>
              <a:rPr lang="cs-CZ" altLang="cs-CZ" sz="1600" b="1" dirty="0"/>
              <a:t>na pokrytí Ostatních nákladů </a:t>
            </a:r>
            <a:r>
              <a:rPr lang="cs-CZ" altLang="cs-CZ" sz="1600" dirty="0"/>
              <a:t>spojených s realizací studentských projektů, </a:t>
            </a:r>
            <a:r>
              <a:rPr lang="cs-CZ" altLang="cs-CZ" sz="1600" b="1" dirty="0"/>
              <a:t>je 3 319 Kč</a:t>
            </a:r>
            <a:r>
              <a:rPr lang="cs-CZ" altLang="cs-CZ" sz="1600" dirty="0"/>
              <a:t>.</a:t>
            </a:r>
          </a:p>
          <a:p>
            <a:pPr lvl="2" algn="just" eaLnBrk="1" hangingPunct="1">
              <a:spcBef>
                <a:spcPct val="40000"/>
              </a:spcBef>
              <a:buClr>
                <a:srgbClr val="41BBF1"/>
              </a:buClr>
              <a:buFont typeface="Arial" panose="020B0604020202020204" pitchFamily="34" charset="0"/>
              <a:buChar char="•"/>
            </a:pPr>
            <a:r>
              <a:rPr lang="cs-CZ" altLang="cs-CZ" sz="1600" dirty="0"/>
              <a:t>Příklady výše jednotkového nákladu, návod na zpracování rozpočtu                a ilustrativní příklad rozpočtu, viz Návod na zpracování přihlášky IGA/A.</a:t>
            </a:r>
            <a:endParaRPr lang="cs-CZ" altLang="cs-CZ" sz="2000" dirty="0"/>
          </a:p>
          <a:p>
            <a:pPr marL="457200" lvl="1" indent="0" algn="just" eaLnBrk="1" hangingPunct="1">
              <a:spcBef>
                <a:spcPct val="40000"/>
              </a:spcBef>
              <a:buNone/>
            </a:pPr>
            <a:endParaRPr lang="cs-CZ" altLang="cs-CZ" sz="900" dirty="0"/>
          </a:p>
          <a:p>
            <a:pPr marL="457200" lvl="1" indent="0" algn="just" eaLnBrk="1" hangingPunct="1">
              <a:spcBef>
                <a:spcPct val="40000"/>
              </a:spcBef>
              <a:buNone/>
            </a:pPr>
            <a:r>
              <a:rPr lang="cs-CZ" altLang="cs-CZ" sz="1600" b="1" i="1" dirty="0"/>
              <a:t>*Částka bude vyplácena měsíčně formou stipendií na základě zpracované          a schválené Zprávy o činnosti.</a:t>
            </a:r>
          </a:p>
          <a:p>
            <a:pPr lvl="2" algn="just" eaLnBrk="1" hangingPunct="1">
              <a:spcBef>
                <a:spcPct val="40000"/>
              </a:spcBef>
              <a:buFont typeface="Arial" panose="020B0604020202020204" pitchFamily="34" charset="0"/>
              <a:buChar char="•"/>
            </a:pPr>
            <a:endParaRPr lang="cs-CZ" altLang="cs-CZ" sz="1600" dirty="0"/>
          </a:p>
          <a:p>
            <a:pPr marL="457200" lvl="1" indent="0" eaLnBrk="1" hangingPunct="1">
              <a:spcBef>
                <a:spcPct val="40000"/>
              </a:spcBef>
              <a:buNone/>
            </a:pPr>
            <a:endParaRPr lang="cs-CZ" altLang="cs-CZ" dirty="0">
              <a:solidFill>
                <a:srgbClr val="FF0000"/>
              </a:solidFill>
            </a:endParaRPr>
          </a:p>
          <a:p>
            <a:pPr lvl="1" eaLnBrk="1" hangingPunct="1">
              <a:spcBef>
                <a:spcPct val="40000"/>
              </a:spcBef>
              <a:buFont typeface="Wingdings" panose="05000000000000000000" pitchFamily="2" charset="2"/>
              <a:buChar char="§"/>
            </a:pPr>
            <a:endParaRPr lang="cs-CZ" altLang="cs-CZ" dirty="0">
              <a:solidFill>
                <a:schemeClr val="accent2"/>
              </a:solidFill>
            </a:endParaRPr>
          </a:p>
          <a:p>
            <a:pPr eaLnBrk="1" hangingPunct="1"/>
            <a:endParaRPr lang="cs-CZ"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CA775259-E3A8-4F93-B64A-C1ABE90AF0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6017750"/>
            <a:ext cx="3924000" cy="870874"/>
          </a:xfrm>
          <a:prstGeom prst="rect">
            <a:avLst/>
          </a:prstGeom>
        </p:spPr>
      </p:pic>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23528"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9219" name="Rectangle 3"/>
          <p:cNvSpPr>
            <a:spLocks noGrp="1" noChangeArrowheads="1"/>
          </p:cNvSpPr>
          <p:nvPr>
            <p:ph type="body" idx="1"/>
          </p:nvPr>
        </p:nvSpPr>
        <p:spPr>
          <a:xfrm>
            <a:off x="323528" y="1557338"/>
            <a:ext cx="8280920" cy="4895850"/>
          </a:xfrm>
        </p:spPr>
        <p:txBody>
          <a:bodyPr/>
          <a:lstStyle/>
          <a:p>
            <a:pPr marL="457200" lvl="1" indent="0" algn="ctr" eaLnBrk="1" hangingPunct="1">
              <a:spcBef>
                <a:spcPct val="40000"/>
              </a:spcBef>
              <a:buNone/>
            </a:pPr>
            <a:r>
              <a:rPr lang="cs-CZ" altLang="cs-CZ" sz="2000" b="1" i="1" u="sng" dirty="0"/>
              <a:t>Na co je nutné dát pozor při tvorbě přihlášky</a:t>
            </a:r>
          </a:p>
          <a:p>
            <a:pPr marL="457200" lvl="1" indent="0" eaLnBrk="1" hangingPunct="1">
              <a:spcBef>
                <a:spcPct val="40000"/>
              </a:spcBef>
              <a:buNone/>
            </a:pPr>
            <a:endParaRPr lang="cs-CZ" altLang="cs-CZ" sz="2000" b="1" dirty="0"/>
          </a:p>
          <a:p>
            <a:pPr marL="457200" lvl="1" indent="0" eaLnBrk="1" hangingPunct="1">
              <a:spcBef>
                <a:spcPct val="40000"/>
              </a:spcBef>
              <a:buNone/>
            </a:pPr>
            <a:r>
              <a:rPr lang="cs-CZ" altLang="cs-CZ" sz="2000" b="1" dirty="0"/>
              <a:t>Tvorba rozpočtu</a:t>
            </a:r>
          </a:p>
          <a:p>
            <a:pPr marL="457200" lvl="1" indent="0" algn="just" eaLnBrk="1" hangingPunct="1">
              <a:spcBef>
                <a:spcPct val="40000"/>
              </a:spcBef>
              <a:buNone/>
            </a:pPr>
            <a:r>
              <a:rPr lang="cs-CZ" altLang="cs-CZ" sz="2000" dirty="0"/>
              <a:t>Do položky Ostatních nákladů je třeba započítat:</a:t>
            </a:r>
          </a:p>
          <a:p>
            <a:pPr marL="457200" lvl="1" indent="0" algn="just" eaLnBrk="1" hangingPunct="1">
              <a:spcBef>
                <a:spcPct val="40000"/>
              </a:spcBef>
              <a:buNone/>
            </a:pPr>
            <a:r>
              <a:rPr lang="cs-CZ" altLang="cs-CZ" sz="2000" dirty="0"/>
              <a:t>-  osobní náklady mentora</a:t>
            </a:r>
          </a:p>
          <a:p>
            <a:pPr marL="457200" lvl="1" indent="0" algn="just" eaLnBrk="1" hangingPunct="1">
              <a:spcBef>
                <a:spcPct val="40000"/>
              </a:spcBef>
              <a:buNone/>
            </a:pPr>
            <a:r>
              <a:rPr lang="cs-CZ" altLang="cs-CZ" sz="2000" dirty="0"/>
              <a:t>- ostatní přímé výdaje související s realizací studentského projektu např. materiál, drobné zařízení, software, odborná literatura, cestovní náklady, externí vzdělávání; náklady na studenty bakalářského a magisterského studia, náklady spojené s organizací a administrací studentských grantů, režijní náklady ve výši 5 %       z hodnoty projektu aj.</a:t>
            </a:r>
            <a:endParaRPr lang="cs-CZ"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CA775259-E3A8-4F93-B64A-C1ABE90AF0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805631"/>
            <a:ext cx="3924000" cy="870874"/>
          </a:xfrm>
          <a:prstGeom prst="rect">
            <a:avLst/>
          </a:prstGeom>
        </p:spPr>
      </p:pic>
    </p:spTree>
    <p:extLst>
      <p:ext uri="{BB962C8B-B14F-4D97-AF65-F5344CB8AC3E}">
        <p14:creationId xmlns:p14="http://schemas.microsoft.com/office/powerpoint/2010/main" val="319512662"/>
      </p:ext>
    </p:extLst>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9219" name="Rectangle 3"/>
          <p:cNvSpPr>
            <a:spLocks noGrp="1" noChangeArrowheads="1"/>
          </p:cNvSpPr>
          <p:nvPr>
            <p:ph type="body" idx="1"/>
          </p:nvPr>
        </p:nvSpPr>
        <p:spPr>
          <a:xfrm>
            <a:off x="250825" y="1557338"/>
            <a:ext cx="8240032" cy="4895850"/>
          </a:xfrm>
        </p:spPr>
        <p:txBody>
          <a:bodyPr/>
          <a:lstStyle/>
          <a:p>
            <a:pPr marL="457200" lvl="1" indent="0" algn="ctr" eaLnBrk="1" hangingPunct="1">
              <a:spcBef>
                <a:spcPct val="40000"/>
              </a:spcBef>
              <a:buNone/>
            </a:pPr>
            <a:r>
              <a:rPr lang="cs-CZ" altLang="cs-CZ" sz="2000" b="1" i="1" u="sng" dirty="0"/>
              <a:t>Na co je nutné dát pozor při tvorbě přihlášky</a:t>
            </a:r>
          </a:p>
          <a:p>
            <a:pPr marL="457200" lvl="1" indent="0" eaLnBrk="1" hangingPunct="1">
              <a:spcBef>
                <a:spcPct val="40000"/>
              </a:spcBef>
              <a:buNone/>
            </a:pPr>
            <a:endParaRPr lang="cs-CZ" altLang="cs-CZ" sz="2400" b="1" dirty="0"/>
          </a:p>
          <a:p>
            <a:pPr marL="457200" lvl="1" indent="0" eaLnBrk="1" hangingPunct="1">
              <a:spcBef>
                <a:spcPct val="40000"/>
              </a:spcBef>
              <a:buNone/>
            </a:pPr>
            <a:r>
              <a:rPr lang="cs-CZ" altLang="cs-CZ" sz="2400" b="1" dirty="0"/>
              <a:t>Tvorba rozpočtu</a:t>
            </a:r>
          </a:p>
          <a:p>
            <a:pPr marL="457200" lvl="1" indent="0" algn="just" eaLnBrk="1" hangingPunct="1">
              <a:spcBef>
                <a:spcPct val="40000"/>
              </a:spcBef>
              <a:buNone/>
            </a:pPr>
            <a:r>
              <a:rPr lang="cs-CZ" altLang="cs-CZ" sz="2000" dirty="0"/>
              <a:t>Z prostředků na GS – IGA/A není možné proplácet pedagogickou ani administrativní činnost. Z grantu lze hradit pouze neinvestiční náklady.</a:t>
            </a:r>
            <a:endParaRPr lang="cs-CZ" altLang="cs-CZ" sz="1200" dirty="0"/>
          </a:p>
          <a:p>
            <a:pPr marL="457200" lvl="1" indent="0" eaLnBrk="1" hangingPunct="1">
              <a:spcBef>
                <a:spcPct val="40000"/>
              </a:spcBef>
              <a:buNone/>
            </a:pPr>
            <a:endParaRPr lang="cs-CZ" altLang="cs-CZ" dirty="0">
              <a:solidFill>
                <a:srgbClr val="FF0000"/>
              </a:solidFill>
            </a:endParaRPr>
          </a:p>
          <a:p>
            <a:pPr lvl="1" eaLnBrk="1" hangingPunct="1">
              <a:spcBef>
                <a:spcPct val="40000"/>
              </a:spcBef>
              <a:buFont typeface="Wingdings" panose="05000000000000000000" pitchFamily="2" charset="2"/>
              <a:buChar char="§"/>
            </a:pPr>
            <a:endParaRPr lang="cs-CZ" altLang="cs-CZ" dirty="0">
              <a:solidFill>
                <a:schemeClr val="accent2"/>
              </a:solidFill>
            </a:endParaRPr>
          </a:p>
          <a:p>
            <a:pPr eaLnBrk="1" hangingPunct="1"/>
            <a:endParaRPr lang="cs-CZ"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CA775259-E3A8-4F93-B64A-C1ABE90AF0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5741" y="5877272"/>
            <a:ext cx="3924000" cy="870874"/>
          </a:xfrm>
          <a:prstGeom prst="rect">
            <a:avLst/>
          </a:prstGeom>
        </p:spPr>
      </p:pic>
    </p:spTree>
    <p:extLst>
      <p:ext uri="{BB962C8B-B14F-4D97-AF65-F5344CB8AC3E}">
        <p14:creationId xmlns:p14="http://schemas.microsoft.com/office/powerpoint/2010/main" val="3973147262"/>
      </p:ext>
    </p:extLst>
  </p:cSld>
  <p:clrMapOvr>
    <a:masterClrMapping/>
  </p:clrMapOvr>
  <p:transition spd="med">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9219" name="Rectangle 3"/>
          <p:cNvSpPr>
            <a:spLocks noGrp="1" noChangeArrowheads="1"/>
          </p:cNvSpPr>
          <p:nvPr>
            <p:ph type="body" idx="1"/>
          </p:nvPr>
        </p:nvSpPr>
        <p:spPr>
          <a:xfrm>
            <a:off x="395288" y="1557338"/>
            <a:ext cx="7367782" cy="4895850"/>
          </a:xfrm>
        </p:spPr>
        <p:txBody>
          <a:bodyPr/>
          <a:lstStyle/>
          <a:p>
            <a:pPr marL="457200" lvl="1" indent="0" algn="ctr" eaLnBrk="1" hangingPunct="1">
              <a:spcBef>
                <a:spcPct val="40000"/>
              </a:spcBef>
              <a:buNone/>
            </a:pPr>
            <a:r>
              <a:rPr lang="cs-CZ" altLang="cs-CZ" sz="2000" b="1" i="1" u="sng" dirty="0"/>
              <a:t>Na co je nutné dát pozor při tvorbě přihlášky</a:t>
            </a:r>
          </a:p>
          <a:p>
            <a:pPr marL="457200" lvl="1" indent="0" eaLnBrk="1" hangingPunct="1">
              <a:spcBef>
                <a:spcPct val="40000"/>
              </a:spcBef>
              <a:buNone/>
            </a:pPr>
            <a:endParaRPr lang="cs-CZ" altLang="cs-CZ" sz="2400" b="1" dirty="0"/>
          </a:p>
          <a:p>
            <a:pPr marL="457200" lvl="1" indent="0" eaLnBrk="1" hangingPunct="1">
              <a:spcBef>
                <a:spcPct val="40000"/>
              </a:spcBef>
              <a:buNone/>
            </a:pPr>
            <a:r>
              <a:rPr lang="cs-CZ" altLang="cs-CZ" sz="2400" b="1" dirty="0"/>
              <a:t>Harmonogram</a:t>
            </a:r>
          </a:p>
          <a:p>
            <a:pPr marL="457200" lvl="1" indent="0" algn="just" eaLnBrk="1" hangingPunct="1">
              <a:spcBef>
                <a:spcPct val="40000"/>
              </a:spcBef>
              <a:buNone/>
            </a:pPr>
            <a:r>
              <a:rPr lang="cs-CZ" altLang="cs-CZ" sz="2000" dirty="0"/>
              <a:t>Grantové přihlášky podané po termínu jsou ze soutěže vyřazené.</a:t>
            </a:r>
          </a:p>
          <a:p>
            <a:pPr lvl="1" algn="just" eaLnBrk="1" hangingPunct="1">
              <a:spcBef>
                <a:spcPct val="40000"/>
              </a:spcBef>
              <a:buFont typeface="Arial" panose="020B0604020202020204" pitchFamily="34" charset="0"/>
              <a:buChar char="•"/>
            </a:pPr>
            <a:endParaRPr lang="cs-CZ" altLang="cs-CZ" sz="1200" dirty="0"/>
          </a:p>
          <a:p>
            <a:pPr marL="457200" lvl="1" indent="0" eaLnBrk="1" hangingPunct="1">
              <a:spcBef>
                <a:spcPct val="40000"/>
              </a:spcBef>
              <a:buNone/>
            </a:pPr>
            <a:endParaRPr lang="cs-CZ" altLang="cs-CZ" dirty="0">
              <a:solidFill>
                <a:srgbClr val="FF0000"/>
              </a:solidFill>
            </a:endParaRPr>
          </a:p>
          <a:p>
            <a:pPr lvl="1" eaLnBrk="1" hangingPunct="1">
              <a:spcBef>
                <a:spcPct val="40000"/>
              </a:spcBef>
              <a:buFont typeface="Wingdings" panose="05000000000000000000" pitchFamily="2" charset="2"/>
              <a:buChar char="§"/>
            </a:pPr>
            <a:endParaRPr lang="cs-CZ" altLang="cs-CZ" dirty="0">
              <a:solidFill>
                <a:schemeClr val="accent2"/>
              </a:solidFill>
            </a:endParaRPr>
          </a:p>
          <a:p>
            <a:pPr eaLnBrk="1" hangingPunct="1"/>
            <a:endParaRPr lang="cs-CZ" altLang="cs-CZ" sz="3200" dirty="0">
              <a:solidFill>
                <a:schemeClr val="accent2"/>
              </a:solidFill>
            </a:endParaRPr>
          </a:p>
        </p:txBody>
      </p:sp>
      <p:sp>
        <p:nvSpPr>
          <p:cNvPr id="9220"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9221"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CA775259-E3A8-4F93-B64A-C1ABE90AF07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55741" y="5877272"/>
            <a:ext cx="3924000" cy="870874"/>
          </a:xfrm>
          <a:prstGeom prst="rect">
            <a:avLst/>
          </a:prstGeom>
        </p:spPr>
      </p:pic>
    </p:spTree>
    <p:extLst>
      <p:ext uri="{BB962C8B-B14F-4D97-AF65-F5344CB8AC3E}">
        <p14:creationId xmlns:p14="http://schemas.microsoft.com/office/powerpoint/2010/main" val="3371578465"/>
      </p:ext>
    </p:extLst>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1075"/>
            <a:ext cx="7210499" cy="647725"/>
          </a:xfrm>
        </p:spPr>
        <p:txBody>
          <a:bodyPr/>
          <a:lstStyle/>
          <a:p>
            <a:r>
              <a:rPr lang="cs-CZ" altLang="cs-CZ" sz="3200">
                <a:solidFill>
                  <a:srgbClr val="66CCFF"/>
                </a:solidFill>
              </a:rPr>
              <a:t>GS - IGA/A</a:t>
            </a:r>
            <a:endParaRPr lang="cs-CZ" sz="3200">
              <a:solidFill>
                <a:srgbClr val="41BBF1"/>
              </a:solidFill>
            </a:endParaRPr>
          </a:p>
        </p:txBody>
      </p:sp>
      <p:sp>
        <p:nvSpPr>
          <p:cNvPr id="3" name="Zástupný symbol pro obsah 2"/>
          <p:cNvSpPr>
            <a:spLocks noGrp="1"/>
          </p:cNvSpPr>
          <p:nvPr>
            <p:ph idx="1"/>
          </p:nvPr>
        </p:nvSpPr>
        <p:spPr>
          <a:xfrm>
            <a:off x="508397" y="1622135"/>
            <a:ext cx="7704856" cy="4752528"/>
          </a:xfrm>
        </p:spPr>
        <p:txBody>
          <a:bodyPr/>
          <a:lstStyle/>
          <a:p>
            <a:pPr marL="0" indent="0" algn="ctr">
              <a:buNone/>
            </a:pPr>
            <a:r>
              <a:rPr lang="cs-CZ" sz="2400" b="1" dirty="0"/>
              <a:t>Podání přihlášky</a:t>
            </a:r>
          </a:p>
          <a:p>
            <a:pPr algn="just"/>
            <a:endParaRPr lang="cs-CZ" sz="1800" dirty="0"/>
          </a:p>
          <a:p>
            <a:pPr algn="just"/>
            <a:r>
              <a:rPr lang="cs-CZ" sz="1800" dirty="0"/>
              <a:t>Grantová přihláška se podává prostřednictvím osoby v OVV, která administruje GS – IGA/A (administrátor) na elektronickém formuláři prostřednictvím </a:t>
            </a:r>
            <a:r>
              <a:rPr lang="cs-CZ" sz="1800" dirty="0" err="1"/>
              <a:t>InSIS</a:t>
            </a:r>
            <a:r>
              <a:rPr lang="cs-CZ" sz="1800" dirty="0"/>
              <a:t>. Současně se administrátorovi podává i kopie přihlášky v listinné podobě, ta musí být podepsána hlavním řešitelem a obsahovat podepsaná CV všech osob navrhovatelského týmu. </a:t>
            </a:r>
          </a:p>
          <a:p>
            <a:pPr algn="just"/>
            <a:endParaRPr lang="cs-CZ" sz="1800" dirty="0"/>
          </a:p>
          <a:p>
            <a:pPr algn="just"/>
            <a:r>
              <a:rPr lang="cs-CZ" sz="1800" dirty="0"/>
              <a:t>Součástí grantové přihlášky je Karta projektu, která je zveřejněna na webové stránce OVV v části GS – IGA/A (viz https://science.vse.cz/science-</a:t>
            </a:r>
            <a:r>
              <a:rPr lang="cs-CZ" sz="1800" dirty="0" err="1"/>
              <a:t>research</a:t>
            </a:r>
            <a:r>
              <a:rPr lang="cs-CZ" sz="1800" dirty="0"/>
              <a:t>-support/grant/</a:t>
            </a:r>
            <a:r>
              <a:rPr lang="cs-CZ" sz="1800" dirty="0" err="1"/>
              <a:t>iga</a:t>
            </a:r>
            <a:r>
              <a:rPr lang="cs-CZ" sz="1800" dirty="0"/>
              <a:t>-a-grant-</a:t>
            </a:r>
            <a:r>
              <a:rPr lang="cs-CZ" sz="1800" dirty="0" err="1"/>
              <a:t>competition</a:t>
            </a:r>
            <a:r>
              <a:rPr lang="cs-CZ" sz="1800" dirty="0"/>
              <a:t>/). </a:t>
            </a:r>
          </a:p>
          <a:p>
            <a:pPr algn="just">
              <a:buFontTx/>
              <a:buChar char="-"/>
            </a:pPr>
            <a:endParaRPr lang="cs-CZ" sz="2000" dirty="0"/>
          </a:p>
          <a:p>
            <a:pPr marL="0" indent="0">
              <a:buNone/>
            </a:pPr>
            <a:endParaRPr lang="cs-CZ" sz="2000" dirty="0"/>
          </a:p>
        </p:txBody>
      </p:sp>
      <p:sp>
        <p:nvSpPr>
          <p:cNvPr id="4" name="Line 5"/>
          <p:cNvSpPr>
            <a:spLocks noChangeShapeType="1"/>
          </p:cNvSpPr>
          <p:nvPr/>
        </p:nvSpPr>
        <p:spPr bwMode="auto">
          <a:xfrm>
            <a:off x="755575" y="90556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509273" y="1585556"/>
            <a:ext cx="5852667" cy="36579"/>
          </a:xfrm>
          <a:prstGeom prst="rect">
            <a:avLst/>
          </a:prstGeom>
        </p:spPr>
      </p:pic>
      <p:pic>
        <p:nvPicPr>
          <p:cNvPr id="6" name="Obrázek 5">
            <a:extLst>
              <a:ext uri="{FF2B5EF4-FFF2-40B4-BE49-F238E27FC236}">
                <a16:creationId xmlns:a16="http://schemas.microsoft.com/office/drawing/2014/main" id="{FD543385-B9E2-48AD-995B-F190528046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67744" y="5876925"/>
            <a:ext cx="3924000" cy="870874"/>
          </a:xfrm>
          <a:prstGeom prst="rect">
            <a:avLst/>
          </a:prstGeom>
        </p:spPr>
      </p:pic>
    </p:spTree>
    <p:extLst>
      <p:ext uri="{BB962C8B-B14F-4D97-AF65-F5344CB8AC3E}">
        <p14:creationId xmlns:p14="http://schemas.microsoft.com/office/powerpoint/2010/main" val="2634759889"/>
      </p:ext>
    </p:extLst>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55576" y="981075"/>
            <a:ext cx="7210499" cy="647725"/>
          </a:xfrm>
        </p:spPr>
        <p:txBody>
          <a:bodyPr/>
          <a:lstStyle/>
          <a:p>
            <a:r>
              <a:rPr lang="cs-CZ" altLang="cs-CZ" sz="3200">
                <a:solidFill>
                  <a:srgbClr val="66CCFF"/>
                </a:solidFill>
              </a:rPr>
              <a:t>GS - IGA/A</a:t>
            </a:r>
            <a:endParaRPr lang="cs-CZ" sz="3200">
              <a:solidFill>
                <a:srgbClr val="41BBF1"/>
              </a:solidFill>
            </a:endParaRPr>
          </a:p>
        </p:txBody>
      </p:sp>
      <p:sp>
        <p:nvSpPr>
          <p:cNvPr id="3" name="Zástupný symbol pro obsah 2"/>
          <p:cNvSpPr>
            <a:spLocks noGrp="1"/>
          </p:cNvSpPr>
          <p:nvPr>
            <p:ph idx="1"/>
          </p:nvPr>
        </p:nvSpPr>
        <p:spPr>
          <a:xfrm>
            <a:off x="508397" y="1622135"/>
            <a:ext cx="7704856" cy="4752528"/>
          </a:xfrm>
        </p:spPr>
        <p:txBody>
          <a:bodyPr/>
          <a:lstStyle/>
          <a:p>
            <a:pPr marL="0" indent="0" algn="ctr">
              <a:buNone/>
            </a:pPr>
            <a:r>
              <a:rPr lang="cs-CZ" sz="2400" b="1" dirty="0"/>
              <a:t>Podání přihlášky</a:t>
            </a:r>
          </a:p>
          <a:p>
            <a:pPr algn="just"/>
            <a:r>
              <a:rPr lang="cs-CZ" sz="1700" dirty="0"/>
              <a:t>U projektů je posuzováno splnění podmínek stanovených projektem IGA/A, CZ.02.2.69/0.0/0.0/19_073/0016936 a výzvou 02_19_073 ZVYŠOVÁNÍ KVALITY INTERNÍCH GRANTOVÝCH SCHÉMAT NA VŠ a současně je posuzována i vědecká hodnota projektu. </a:t>
            </a:r>
          </a:p>
          <a:p>
            <a:pPr marL="0" indent="0" algn="just">
              <a:buNone/>
            </a:pPr>
            <a:endParaRPr lang="cs-CZ" sz="1700" dirty="0"/>
          </a:p>
          <a:p>
            <a:pPr algn="just"/>
            <a:r>
              <a:rPr lang="cs-CZ" sz="1700" dirty="0"/>
              <a:t>Návrh je posuzován z hlediska přínosu k vědeckému poznání, přehledu o současném stavu poznání v dané oblasti, kvality metodiky, kvality managementu projektu, úrovně předpokládaných publikačních výstupů, kvality týmu a adekvátnosti finančních požadavků. V návrhu projektu je nutné detailně specifikovat údaje vztahující se ke každému roku řešení projektu. </a:t>
            </a:r>
          </a:p>
          <a:p>
            <a:pPr algn="just"/>
            <a:r>
              <a:rPr lang="cs-CZ" sz="1700" b="1" i="1" dirty="0"/>
              <a:t>Upozornění: Studentský grant v rámci GS – IGA/A není možné udělit na téma identické s tématem disertační práce hlavního řešitele ani žádného z dalších členů řešitelského týmu. </a:t>
            </a:r>
          </a:p>
          <a:p>
            <a:pPr marL="0" indent="0">
              <a:buNone/>
            </a:pPr>
            <a:endParaRPr lang="cs-CZ" sz="2000" dirty="0"/>
          </a:p>
        </p:txBody>
      </p:sp>
      <p:sp>
        <p:nvSpPr>
          <p:cNvPr id="4" name="Line 5"/>
          <p:cNvSpPr>
            <a:spLocks noChangeShapeType="1"/>
          </p:cNvSpPr>
          <p:nvPr/>
        </p:nvSpPr>
        <p:spPr bwMode="auto">
          <a:xfrm>
            <a:off x="755575" y="90556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509273" y="1585556"/>
            <a:ext cx="5852667" cy="36579"/>
          </a:xfrm>
          <a:prstGeom prst="rect">
            <a:avLst/>
          </a:prstGeom>
        </p:spPr>
      </p:pic>
      <p:pic>
        <p:nvPicPr>
          <p:cNvPr id="6" name="Obrázek 5">
            <a:extLst>
              <a:ext uri="{FF2B5EF4-FFF2-40B4-BE49-F238E27FC236}">
                <a16:creationId xmlns:a16="http://schemas.microsoft.com/office/drawing/2014/main" id="{FD543385-B9E2-48AD-995B-F1905280468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0000" y="5878807"/>
            <a:ext cx="3924000" cy="870874"/>
          </a:xfrm>
          <a:prstGeom prst="rect">
            <a:avLst/>
          </a:prstGeom>
        </p:spPr>
      </p:pic>
    </p:spTree>
    <p:extLst>
      <p:ext uri="{BB962C8B-B14F-4D97-AF65-F5344CB8AC3E}">
        <p14:creationId xmlns:p14="http://schemas.microsoft.com/office/powerpoint/2010/main" val="2838432532"/>
      </p:ext>
    </p:extLst>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ltLang="cs-CZ" sz="3200">
                <a:solidFill>
                  <a:srgbClr val="66CCFF"/>
                </a:solidFill>
              </a:rPr>
              <a:t>GS - IGA/A</a:t>
            </a:r>
            <a:endParaRPr lang="cs-CZ" sz="3200">
              <a:solidFill>
                <a:srgbClr val="00B0F0"/>
              </a:solidFill>
            </a:endParaRPr>
          </a:p>
        </p:txBody>
      </p:sp>
      <p:sp>
        <p:nvSpPr>
          <p:cNvPr id="3" name="Zástupný symbol pro obsah 2"/>
          <p:cNvSpPr>
            <a:spLocks noGrp="1"/>
          </p:cNvSpPr>
          <p:nvPr>
            <p:ph idx="1"/>
          </p:nvPr>
        </p:nvSpPr>
        <p:spPr>
          <a:xfrm>
            <a:off x="827088" y="2060848"/>
            <a:ext cx="7751994" cy="4094286"/>
          </a:xfrm>
        </p:spPr>
        <p:txBody>
          <a:bodyPr/>
          <a:lstStyle/>
          <a:p>
            <a:pPr marL="0" indent="0" algn="ctr">
              <a:buNone/>
            </a:pPr>
            <a:r>
              <a:rPr lang="cs-CZ" sz="2400" b="1" dirty="0"/>
              <a:t>Projekty přijaté k financování</a:t>
            </a:r>
          </a:p>
          <a:p>
            <a:pPr marL="0" indent="0" algn="ctr">
              <a:buNone/>
            </a:pPr>
            <a:endParaRPr lang="cs-CZ" sz="2400" b="1" dirty="0"/>
          </a:p>
          <a:p>
            <a:pPr algn="just"/>
            <a:r>
              <a:rPr lang="cs-CZ" sz="2000" dirty="0"/>
              <a:t>Finanční prostředky na řešení projektu jsou poskytovány na základě </a:t>
            </a:r>
            <a:r>
              <a:rPr lang="cs-CZ" sz="2000" b="1" dirty="0"/>
              <a:t>smlouvy</a:t>
            </a:r>
            <a:r>
              <a:rPr lang="cs-CZ" sz="2000" dirty="0"/>
              <a:t> uzavřené mezi řešitelem a VŠE. </a:t>
            </a:r>
          </a:p>
          <a:p>
            <a:pPr algn="just"/>
            <a:endParaRPr lang="cs-CZ" sz="2000" dirty="0"/>
          </a:p>
          <a:p>
            <a:pPr algn="just"/>
            <a:r>
              <a:rPr lang="cs-CZ" sz="2000" dirty="0"/>
              <a:t>Hospodaření s grantovými prostředky se řídí Pravidly GS – IGA/A.</a:t>
            </a:r>
          </a:p>
          <a:p>
            <a:pPr algn="just"/>
            <a:endParaRPr lang="cs-CZ" sz="2000" dirty="0"/>
          </a:p>
          <a:p>
            <a:pPr marL="0" indent="0" algn="just">
              <a:buNone/>
            </a:pPr>
            <a:r>
              <a:rPr lang="cs-CZ" sz="2000" i="1" dirty="0"/>
              <a:t>Hlavní řešitel je odpovědný za řádné čerpání a hospodárné využívání přidělených prostředků. </a:t>
            </a:r>
          </a:p>
          <a:p>
            <a:pPr marL="0" indent="0" algn="just">
              <a:buNone/>
            </a:pPr>
            <a:endParaRPr lang="cs-CZ" sz="2000" i="1" dirty="0"/>
          </a:p>
          <a:p>
            <a:pPr marL="0" indent="0" algn="just">
              <a:buNone/>
            </a:pPr>
            <a:endParaRPr lang="cs-CZ" sz="2000" i="1" dirty="0"/>
          </a:p>
        </p:txBody>
      </p:sp>
      <p:sp>
        <p:nvSpPr>
          <p:cNvPr id="4" name="Line 5"/>
          <p:cNvSpPr>
            <a:spLocks noChangeShapeType="1"/>
          </p:cNvSpPr>
          <p:nvPr/>
        </p:nvSpPr>
        <p:spPr bwMode="auto">
          <a:xfrm>
            <a:off x="805230" y="1156531"/>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5" name="Obrázek 4"/>
          <p:cNvPicPr>
            <a:picLocks noChangeAspect="1"/>
          </p:cNvPicPr>
          <p:nvPr/>
        </p:nvPicPr>
        <p:blipFill>
          <a:blip r:embed="rId2"/>
          <a:stretch>
            <a:fillRect/>
          </a:stretch>
        </p:blipFill>
        <p:spPr>
          <a:xfrm>
            <a:off x="467544" y="1912040"/>
            <a:ext cx="5852667" cy="36579"/>
          </a:xfrm>
          <a:prstGeom prst="rect">
            <a:avLst/>
          </a:prstGeom>
        </p:spPr>
      </p:pic>
      <p:pic>
        <p:nvPicPr>
          <p:cNvPr id="6" name="Obrázek 5">
            <a:extLst>
              <a:ext uri="{FF2B5EF4-FFF2-40B4-BE49-F238E27FC236}">
                <a16:creationId xmlns:a16="http://schemas.microsoft.com/office/drawing/2014/main" id="{3F486BA9-4028-4389-BDD6-4551F09F745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34581" y="5921342"/>
            <a:ext cx="3924000" cy="870874"/>
          </a:xfrm>
          <a:prstGeom prst="rect">
            <a:avLst/>
          </a:prstGeom>
        </p:spPr>
      </p:pic>
    </p:spTree>
    <p:extLst>
      <p:ext uri="{BB962C8B-B14F-4D97-AF65-F5344CB8AC3E}">
        <p14:creationId xmlns:p14="http://schemas.microsoft.com/office/powerpoint/2010/main" val="3330573875"/>
      </p:ext>
    </p:extLst>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550508" y="759414"/>
            <a:ext cx="8123583" cy="4678204"/>
          </a:xfrm>
          <a:prstGeom prst="rect">
            <a:avLst/>
          </a:prstGeom>
        </p:spPr>
        <p:txBody>
          <a:bodyPr wrap="square">
            <a:spAutoFit/>
          </a:bodyPr>
          <a:lstStyle/>
          <a:p>
            <a:pPr>
              <a:buNone/>
            </a:pPr>
            <a:r>
              <a:rPr lang="cs-CZ" altLang="cs-CZ" sz="3600" dirty="0">
                <a:solidFill>
                  <a:srgbClr val="66CCFF"/>
                </a:solidFill>
              </a:rPr>
              <a:t> </a:t>
            </a:r>
            <a:r>
              <a:rPr lang="cs-CZ" altLang="cs-CZ" sz="3200" b="1" dirty="0">
                <a:solidFill>
                  <a:srgbClr val="66CCFF"/>
                </a:solidFill>
              </a:rPr>
              <a:t>GS - IGA/A</a:t>
            </a:r>
            <a:endParaRPr lang="cs-CZ" altLang="cs-CZ" sz="3200" b="1" kern="0" dirty="0">
              <a:solidFill>
                <a:schemeClr val="tx1"/>
              </a:solidFill>
              <a:latin typeface="Arial"/>
              <a:ea typeface="+mj-ea"/>
              <a:cs typeface="+mj-cs"/>
            </a:endParaRPr>
          </a:p>
          <a:p>
            <a:pPr algn="ctr">
              <a:buNone/>
            </a:pPr>
            <a:endParaRPr lang="cs-CZ" altLang="cs-CZ" sz="2400" b="1" kern="0" dirty="0">
              <a:solidFill>
                <a:schemeClr val="tx1"/>
              </a:solidFill>
              <a:latin typeface="Arial"/>
              <a:ea typeface="+mj-ea"/>
              <a:cs typeface="+mj-cs"/>
            </a:endParaRPr>
          </a:p>
          <a:p>
            <a:pPr algn="ctr">
              <a:buNone/>
            </a:pPr>
            <a:r>
              <a:rPr lang="cs-CZ" altLang="cs-CZ" sz="2400" b="1" kern="0" dirty="0">
                <a:solidFill>
                  <a:schemeClr val="tx1"/>
                </a:solidFill>
                <a:latin typeface="Arial"/>
                <a:ea typeface="+mj-ea"/>
                <a:cs typeface="+mj-cs"/>
              </a:rPr>
              <a:t>Povinné vykazování měsíční činnosti</a:t>
            </a:r>
          </a:p>
          <a:p>
            <a:pPr algn="ctr">
              <a:buNone/>
            </a:pPr>
            <a:r>
              <a:rPr lang="cs-CZ" altLang="cs-CZ" sz="2400" b="1" kern="0" dirty="0">
                <a:solidFill>
                  <a:schemeClr val="tx1"/>
                </a:solidFill>
                <a:latin typeface="Arial"/>
                <a:ea typeface="+mj-ea"/>
                <a:cs typeface="+mj-cs"/>
              </a:rPr>
              <a:t> řešitelů projektů </a:t>
            </a:r>
          </a:p>
          <a:p>
            <a:pPr algn="ctr">
              <a:buNone/>
            </a:pPr>
            <a:endParaRPr lang="cs-CZ" altLang="cs-CZ" sz="2400" b="1" kern="0" dirty="0">
              <a:solidFill>
                <a:schemeClr val="tx1"/>
              </a:solidFill>
              <a:latin typeface="Arial"/>
              <a:ea typeface="+mj-ea"/>
              <a:cs typeface="+mj-cs"/>
            </a:endParaRPr>
          </a:p>
          <a:p>
            <a:pPr algn="just">
              <a:buNone/>
            </a:pPr>
            <a:r>
              <a:rPr lang="cs-CZ" altLang="cs-CZ" kern="0" dirty="0">
                <a:solidFill>
                  <a:schemeClr val="tx1"/>
                </a:solidFill>
                <a:latin typeface="+mn-lt"/>
                <a:ea typeface="+mj-ea"/>
                <a:cs typeface="Calibri" panose="020F0502020204030204" pitchFamily="34" charset="0"/>
              </a:rPr>
              <a:t>Každý řešitel za každý měsíc řešení studentského projektu zpracovává v písemné podobě </a:t>
            </a:r>
            <a:r>
              <a:rPr lang="cs-CZ" altLang="cs-CZ" b="1" kern="0" dirty="0">
                <a:solidFill>
                  <a:schemeClr val="tx1"/>
                </a:solidFill>
                <a:latin typeface="+mn-lt"/>
                <a:ea typeface="+mj-ea"/>
                <a:cs typeface="Calibri" panose="020F0502020204030204" pitchFamily="34" charset="0"/>
              </a:rPr>
              <a:t>Zprávu o činnosti </a:t>
            </a:r>
            <a:r>
              <a:rPr lang="cs-CZ" altLang="cs-CZ" kern="0" dirty="0">
                <a:solidFill>
                  <a:schemeClr val="tx1"/>
                </a:solidFill>
                <a:latin typeface="+mn-lt"/>
                <a:ea typeface="+mj-ea"/>
                <a:cs typeface="Calibri" panose="020F0502020204030204" pitchFamily="34" charset="0"/>
              </a:rPr>
              <a:t>(vzor k dispozici na webu OVV), kterou podepisuje řešitel a mentor. Zpráva o činnosti se po jejím zpracování každý měsíc odevzdává administrátorovi, který zprávu schvaluje. (Pravidla GS – IGA/A)</a:t>
            </a:r>
          </a:p>
          <a:p>
            <a:pPr marL="342900" indent="-342900" algn="just">
              <a:buFont typeface="Arial" panose="020B0604020202020204" pitchFamily="34" charset="0"/>
              <a:buChar char="•"/>
            </a:pPr>
            <a:endParaRPr lang="cs-CZ" altLang="cs-CZ" kern="0" dirty="0">
              <a:solidFill>
                <a:schemeClr val="tx1"/>
              </a:solidFill>
              <a:latin typeface="+mn-lt"/>
              <a:ea typeface="+mj-ea"/>
              <a:cs typeface="Calibri" panose="020F0502020204030204" pitchFamily="34" charset="0"/>
            </a:endParaRPr>
          </a:p>
          <a:p>
            <a:pPr marL="342900" indent="-342900" algn="just">
              <a:buFont typeface="Arial" panose="020B0604020202020204" pitchFamily="34" charset="0"/>
              <a:buChar char="•"/>
            </a:pPr>
            <a:endParaRPr lang="cs-CZ" altLang="cs-CZ" kern="0" dirty="0">
              <a:solidFill>
                <a:schemeClr val="tx1"/>
              </a:solidFill>
              <a:latin typeface="+mn-lt"/>
              <a:ea typeface="+mj-ea"/>
              <a:cs typeface="Calibri" panose="020F0502020204030204" pitchFamily="34" charset="0"/>
            </a:endParaRPr>
          </a:p>
          <a:p>
            <a:pPr algn="just">
              <a:buNone/>
            </a:pPr>
            <a:endParaRPr lang="cs-CZ" altLang="cs-CZ" kern="0" dirty="0">
              <a:solidFill>
                <a:schemeClr val="tx1"/>
              </a:solidFill>
              <a:latin typeface="+mn-lt"/>
              <a:ea typeface="+mj-ea"/>
              <a:cs typeface="Calibri" panose="020F0502020204030204" pitchFamily="34" charset="0"/>
            </a:endParaRPr>
          </a:p>
        </p:txBody>
      </p:sp>
      <p:pic>
        <p:nvPicPr>
          <p:cNvPr id="2" name="Obrázek 1"/>
          <p:cNvPicPr>
            <a:picLocks noChangeAspect="1"/>
          </p:cNvPicPr>
          <p:nvPr/>
        </p:nvPicPr>
        <p:blipFill>
          <a:blip r:embed="rId2"/>
          <a:stretch>
            <a:fillRect/>
          </a:stretch>
        </p:blipFill>
        <p:spPr>
          <a:xfrm>
            <a:off x="293273" y="1268760"/>
            <a:ext cx="5852667" cy="36579"/>
          </a:xfrm>
          <a:prstGeom prst="rect">
            <a:avLst/>
          </a:prstGeom>
        </p:spPr>
      </p:pic>
      <p:sp>
        <p:nvSpPr>
          <p:cNvPr id="4" name="Line 5"/>
          <p:cNvSpPr>
            <a:spLocks noChangeShapeType="1"/>
          </p:cNvSpPr>
          <p:nvPr/>
        </p:nvSpPr>
        <p:spPr bwMode="auto">
          <a:xfrm>
            <a:off x="323528" y="764704"/>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5D282C56-1A7D-4A69-93EC-DB91269B9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10000" y="5987126"/>
            <a:ext cx="3924000" cy="870874"/>
          </a:xfrm>
          <a:prstGeom prst="rect">
            <a:avLst/>
          </a:prstGeom>
        </p:spPr>
      </p:pic>
    </p:spTree>
    <p:extLst>
      <p:ext uri="{BB962C8B-B14F-4D97-AF65-F5344CB8AC3E}">
        <p14:creationId xmlns:p14="http://schemas.microsoft.com/office/powerpoint/2010/main" val="2538752841"/>
      </p:ext>
    </p:extLst>
  </p:cSld>
  <p:clrMapOvr>
    <a:masterClrMapping/>
  </p:clrMapOvr>
  <p:transition spd="med">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délník 4"/>
          <p:cNvSpPr/>
          <p:nvPr/>
        </p:nvSpPr>
        <p:spPr>
          <a:xfrm>
            <a:off x="249156" y="759414"/>
            <a:ext cx="8211276" cy="5315301"/>
          </a:xfrm>
          <a:prstGeom prst="rect">
            <a:avLst/>
          </a:prstGeom>
        </p:spPr>
        <p:txBody>
          <a:bodyPr wrap="square">
            <a:spAutoFit/>
          </a:bodyPr>
          <a:lstStyle/>
          <a:p>
            <a:pPr>
              <a:buNone/>
            </a:pPr>
            <a:r>
              <a:rPr lang="cs-CZ" altLang="cs-CZ" sz="3200" b="1" dirty="0">
                <a:solidFill>
                  <a:srgbClr val="66CCFF"/>
                </a:solidFill>
              </a:rPr>
              <a:t> GS - IGA/A</a:t>
            </a:r>
            <a:endParaRPr lang="cs-CZ" altLang="cs-CZ" sz="3200" b="1" kern="0" dirty="0">
              <a:solidFill>
                <a:schemeClr val="tx1"/>
              </a:solidFill>
              <a:latin typeface="Arial"/>
              <a:ea typeface="+mj-ea"/>
              <a:cs typeface="+mj-cs"/>
            </a:endParaRPr>
          </a:p>
          <a:p>
            <a:pPr algn="ctr">
              <a:buNone/>
            </a:pPr>
            <a:endParaRPr lang="cs-CZ" altLang="cs-CZ" sz="2400" b="1" kern="0" dirty="0">
              <a:solidFill>
                <a:schemeClr val="tx1"/>
              </a:solidFill>
              <a:latin typeface="Arial"/>
              <a:ea typeface="+mj-ea"/>
              <a:cs typeface="+mj-cs"/>
            </a:endParaRPr>
          </a:p>
          <a:p>
            <a:pPr algn="ctr">
              <a:buNone/>
            </a:pPr>
            <a:r>
              <a:rPr lang="cs-CZ" altLang="cs-CZ" sz="2400" b="1" kern="0" dirty="0">
                <a:solidFill>
                  <a:schemeClr val="tx1"/>
                </a:solidFill>
                <a:latin typeface="Arial"/>
                <a:ea typeface="+mj-ea"/>
                <a:cs typeface="+mj-cs"/>
              </a:rPr>
              <a:t>Ukončení projektu </a:t>
            </a:r>
          </a:p>
          <a:p>
            <a:pPr marL="342900" indent="-342900" algn="just">
              <a:buClr>
                <a:srgbClr val="41BBF1"/>
              </a:buClr>
              <a:buFont typeface="Arial" panose="020B0604020202020204" pitchFamily="34" charset="0"/>
              <a:buChar char="•"/>
            </a:pPr>
            <a:r>
              <a:rPr lang="cs-CZ" altLang="cs-CZ" kern="0" dirty="0">
                <a:solidFill>
                  <a:schemeClr val="tx1"/>
                </a:solidFill>
                <a:latin typeface="+mn-lt"/>
                <a:ea typeface="+mj-ea"/>
                <a:cs typeface="Calibri" panose="020F0502020204030204" pitchFamily="34" charset="0"/>
              </a:rPr>
              <a:t>Po ukončení projektu se zpracovává </a:t>
            </a:r>
            <a:r>
              <a:rPr lang="cs-CZ" altLang="cs-CZ" b="1" kern="0" dirty="0">
                <a:solidFill>
                  <a:schemeClr val="tx1"/>
                </a:solidFill>
                <a:latin typeface="+mn-lt"/>
                <a:ea typeface="+mj-ea"/>
                <a:cs typeface="Calibri" panose="020F0502020204030204" pitchFamily="34" charset="0"/>
              </a:rPr>
              <a:t>Závěrečná zpráva o činnosti</a:t>
            </a:r>
            <a:r>
              <a:rPr lang="cs-CZ" altLang="cs-CZ" kern="0" dirty="0">
                <a:solidFill>
                  <a:schemeClr val="tx1"/>
                </a:solidFill>
                <a:latin typeface="+mn-lt"/>
                <a:ea typeface="+mj-ea"/>
                <a:cs typeface="Calibri" panose="020F0502020204030204" pitchFamily="34" charset="0"/>
              </a:rPr>
              <a:t>, která se skládá:</a:t>
            </a:r>
          </a:p>
          <a:p>
            <a:pPr lvl="1" algn="just">
              <a:buNone/>
            </a:pPr>
            <a:r>
              <a:rPr lang="cs-CZ" altLang="cs-CZ" kern="0" dirty="0">
                <a:solidFill>
                  <a:schemeClr val="tx1"/>
                </a:solidFill>
                <a:latin typeface="+mn-lt"/>
                <a:ea typeface="+mj-ea"/>
                <a:cs typeface="Calibri" panose="020F0502020204030204" pitchFamily="34" charset="0"/>
              </a:rPr>
              <a:t>	a) ze zprávy, kterou zpracovává hlavní řešitel,</a:t>
            </a:r>
          </a:p>
          <a:p>
            <a:pPr lvl="1" algn="just">
              <a:buNone/>
            </a:pPr>
            <a:r>
              <a:rPr lang="cs-CZ" altLang="cs-CZ" kern="0" dirty="0">
                <a:solidFill>
                  <a:schemeClr val="tx1"/>
                </a:solidFill>
                <a:latin typeface="+mn-lt"/>
                <a:ea typeface="+mj-ea"/>
                <a:cs typeface="Calibri" panose="020F0502020204030204" pitchFamily="34" charset="0"/>
              </a:rPr>
              <a:t>	b) z přílohy zpracované v </a:t>
            </a:r>
            <a:r>
              <a:rPr lang="cs-CZ" altLang="cs-CZ" kern="0" dirty="0" err="1">
                <a:solidFill>
                  <a:schemeClr val="tx1"/>
                </a:solidFill>
                <a:latin typeface="+mn-lt"/>
                <a:ea typeface="+mj-ea"/>
                <a:cs typeface="Calibri" panose="020F0502020204030204" pitchFamily="34" charset="0"/>
              </a:rPr>
              <a:t>InSIS</a:t>
            </a:r>
            <a:r>
              <a:rPr lang="cs-CZ" altLang="cs-CZ" kern="0" dirty="0">
                <a:solidFill>
                  <a:schemeClr val="tx1"/>
                </a:solidFill>
                <a:latin typeface="+mn-lt"/>
                <a:ea typeface="+mj-ea"/>
                <a:cs typeface="Calibri" panose="020F0502020204030204" pitchFamily="34" charset="0"/>
              </a:rPr>
              <a:t>.</a:t>
            </a:r>
          </a:p>
          <a:p>
            <a:pPr lvl="1" algn="just">
              <a:buNone/>
            </a:pPr>
            <a:r>
              <a:rPr lang="cs-CZ" altLang="cs-CZ" kern="0" dirty="0">
                <a:solidFill>
                  <a:schemeClr val="tx1"/>
                </a:solidFill>
                <a:latin typeface="+mn-lt"/>
                <a:ea typeface="+mj-ea"/>
                <a:cs typeface="Calibri" panose="020F0502020204030204" pitchFamily="34" charset="0"/>
              </a:rPr>
              <a:t>	</a:t>
            </a:r>
          </a:p>
          <a:p>
            <a:pPr lvl="1" algn="just">
              <a:buNone/>
            </a:pPr>
            <a:r>
              <a:rPr lang="cs-CZ" altLang="cs-CZ" sz="1800" i="1" kern="0" dirty="0">
                <a:solidFill>
                  <a:schemeClr val="tx1"/>
                </a:solidFill>
                <a:latin typeface="+mn-lt"/>
                <a:ea typeface="+mj-ea"/>
                <a:cs typeface="Calibri" panose="020F0502020204030204" pitchFamily="34" charset="0"/>
              </a:rPr>
              <a:t>Podrobnosti viz Pravidla GS – IGA/A.</a:t>
            </a:r>
          </a:p>
          <a:p>
            <a:pPr algn="ctr">
              <a:buNone/>
            </a:pPr>
            <a:endParaRPr lang="cs-CZ" altLang="cs-CZ" sz="2400" b="1" kern="0" dirty="0">
              <a:solidFill>
                <a:schemeClr val="tx1"/>
              </a:solidFill>
              <a:latin typeface="Arial"/>
            </a:endParaRPr>
          </a:p>
          <a:p>
            <a:pPr marL="342900" indent="-342900" algn="just">
              <a:buClr>
                <a:srgbClr val="41BBF1"/>
              </a:buClr>
              <a:buFont typeface="Arial" panose="020B0604020202020204" pitchFamily="34" charset="0"/>
              <a:buChar char="•"/>
            </a:pPr>
            <a:r>
              <a:rPr lang="cs-CZ" altLang="cs-CZ" kern="0" dirty="0">
                <a:solidFill>
                  <a:schemeClr val="tx1"/>
                </a:solidFill>
                <a:latin typeface="+mn-lt"/>
                <a:ea typeface="+mj-ea"/>
                <a:cs typeface="Calibri" panose="020F0502020204030204" pitchFamily="34" charset="0"/>
              </a:rPr>
              <a:t>Ukončený projekt hodnotí GK podle stupnice: </a:t>
            </a:r>
          </a:p>
          <a:p>
            <a:pPr algn="just">
              <a:buNone/>
            </a:pPr>
            <a:r>
              <a:rPr lang="cs-CZ" altLang="cs-CZ" kern="0" dirty="0">
                <a:solidFill>
                  <a:schemeClr val="tx1"/>
                </a:solidFill>
                <a:latin typeface="+mn-lt"/>
                <a:ea typeface="+mj-ea"/>
                <a:cs typeface="Calibri" panose="020F0502020204030204" pitchFamily="34" charset="0"/>
              </a:rPr>
              <a:t>	a) splněno, </a:t>
            </a:r>
          </a:p>
          <a:p>
            <a:pPr algn="just">
              <a:buNone/>
            </a:pPr>
            <a:r>
              <a:rPr lang="cs-CZ" altLang="cs-CZ" kern="0" dirty="0">
                <a:solidFill>
                  <a:schemeClr val="tx1"/>
                </a:solidFill>
                <a:latin typeface="+mn-lt"/>
                <a:ea typeface="+mj-ea"/>
                <a:cs typeface="Calibri" panose="020F0502020204030204" pitchFamily="34" charset="0"/>
              </a:rPr>
              <a:t>	b) nesplněno.</a:t>
            </a:r>
          </a:p>
          <a:p>
            <a:pPr lvl="1" algn="just">
              <a:buNone/>
            </a:pPr>
            <a:endParaRPr lang="cs-CZ" altLang="cs-CZ" sz="1800" i="1" kern="0" dirty="0">
              <a:solidFill>
                <a:schemeClr val="tx1"/>
              </a:solidFill>
              <a:latin typeface="+mn-lt"/>
              <a:ea typeface="+mj-ea"/>
              <a:cs typeface="Calibri" panose="020F0502020204030204" pitchFamily="34" charset="0"/>
            </a:endParaRPr>
          </a:p>
          <a:p>
            <a:pPr lvl="1" algn="just">
              <a:buNone/>
            </a:pPr>
            <a:endParaRPr lang="cs-CZ" altLang="cs-CZ" sz="1800" i="1" kern="0" dirty="0">
              <a:solidFill>
                <a:schemeClr val="tx1"/>
              </a:solidFill>
              <a:latin typeface="+mn-lt"/>
              <a:ea typeface="+mj-ea"/>
              <a:cs typeface="Calibri" panose="020F0502020204030204" pitchFamily="34" charset="0"/>
            </a:endParaRPr>
          </a:p>
        </p:txBody>
      </p:sp>
      <p:pic>
        <p:nvPicPr>
          <p:cNvPr id="2" name="Obrázek 1"/>
          <p:cNvPicPr>
            <a:picLocks noChangeAspect="1"/>
          </p:cNvPicPr>
          <p:nvPr/>
        </p:nvPicPr>
        <p:blipFill>
          <a:blip r:embed="rId2"/>
          <a:stretch>
            <a:fillRect/>
          </a:stretch>
        </p:blipFill>
        <p:spPr>
          <a:xfrm>
            <a:off x="293273" y="1268760"/>
            <a:ext cx="5852667" cy="36579"/>
          </a:xfrm>
          <a:prstGeom prst="rect">
            <a:avLst/>
          </a:prstGeom>
        </p:spPr>
      </p:pic>
      <p:sp>
        <p:nvSpPr>
          <p:cNvPr id="4" name="Line 5"/>
          <p:cNvSpPr>
            <a:spLocks noChangeShapeType="1"/>
          </p:cNvSpPr>
          <p:nvPr/>
        </p:nvSpPr>
        <p:spPr bwMode="auto">
          <a:xfrm>
            <a:off x="323528" y="764704"/>
            <a:ext cx="1" cy="792088"/>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5D282C56-1A7D-4A69-93EC-DB91269B95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99624" y="5877272"/>
            <a:ext cx="3924000" cy="870874"/>
          </a:xfrm>
          <a:prstGeom prst="rect">
            <a:avLst/>
          </a:prstGeom>
        </p:spPr>
      </p:pic>
    </p:spTree>
    <p:extLst>
      <p:ext uri="{BB962C8B-B14F-4D97-AF65-F5344CB8AC3E}">
        <p14:creationId xmlns:p14="http://schemas.microsoft.com/office/powerpoint/2010/main" val="2975930583"/>
      </p:ext>
    </p:extLst>
  </p:cSld>
  <p:clrMapOvr>
    <a:masterClrMapping/>
  </p:clrMapOvr>
  <p:transition spd="med">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0825" y="692150"/>
            <a:ext cx="7848600" cy="666750"/>
          </a:xfrm>
        </p:spPr>
        <p:txBody>
          <a:bodyPr/>
          <a:lstStyle/>
          <a:p>
            <a:pPr eaLnBrk="1" hangingPunct="1"/>
            <a:r>
              <a:rPr lang="cs-CZ" altLang="cs-CZ" sz="3600">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11267" name="Rectangle 3"/>
          <p:cNvSpPr>
            <a:spLocks noGrp="1" noChangeArrowheads="1"/>
          </p:cNvSpPr>
          <p:nvPr>
            <p:ph type="body" sz="half" idx="1"/>
          </p:nvPr>
        </p:nvSpPr>
        <p:spPr>
          <a:xfrm>
            <a:off x="395289" y="1628775"/>
            <a:ext cx="7704136" cy="4752553"/>
          </a:xfrm>
        </p:spPr>
        <p:txBody>
          <a:bodyPr/>
          <a:lstStyle/>
          <a:p>
            <a:pPr marL="0" lvl="0" indent="0" algn="just">
              <a:lnSpc>
                <a:spcPct val="107000"/>
              </a:lnSpc>
              <a:spcAft>
                <a:spcPts val="0"/>
              </a:spcAft>
              <a:buNone/>
            </a:pPr>
            <a:r>
              <a:rPr lang="cs-CZ" sz="2400" b="1" dirty="0">
                <a:ea typeface="Calibri" panose="020F0502020204030204" pitchFamily="34" charset="0"/>
                <a:cs typeface="Times New Roman" panose="02020603050405020304" pitchFamily="18" charset="0"/>
              </a:rPr>
              <a:t>Publikační výstupy</a:t>
            </a:r>
          </a:p>
          <a:p>
            <a:pPr algn="just">
              <a:lnSpc>
                <a:spcPct val="107000"/>
              </a:lnSpc>
              <a:spcAft>
                <a:spcPts val="0"/>
              </a:spcAft>
            </a:pPr>
            <a:endParaRPr lang="cs-CZ" sz="1600" dirty="0">
              <a:ea typeface="Calibri" panose="020F0502020204030204" pitchFamily="34" charset="0"/>
              <a:cs typeface="Times New Roman" panose="02020603050405020304" pitchFamily="18" charset="0"/>
            </a:endParaRPr>
          </a:p>
          <a:p>
            <a:pPr algn="just">
              <a:lnSpc>
                <a:spcPct val="107000"/>
              </a:lnSpc>
              <a:spcAft>
                <a:spcPts val="0"/>
              </a:spcAft>
            </a:pPr>
            <a:r>
              <a:rPr lang="cs-CZ" sz="1600" dirty="0">
                <a:ea typeface="Calibri" panose="020F0502020204030204" pitchFamily="34" charset="0"/>
                <a:cs typeface="Times New Roman" panose="02020603050405020304" pitchFamily="18" charset="0"/>
              </a:rPr>
              <a:t>Každý studentský projekt musí mít alespoň jeden publikační výstup odeslaný do recenzního řízení. </a:t>
            </a:r>
          </a:p>
          <a:p>
            <a:pPr algn="just">
              <a:lnSpc>
                <a:spcPct val="107000"/>
              </a:lnSpc>
              <a:spcAft>
                <a:spcPts val="0"/>
              </a:spcAft>
            </a:pPr>
            <a:endParaRPr lang="cs-CZ" sz="1600">
              <a:ea typeface="Calibri" panose="020F0502020204030204" pitchFamily="34" charset="0"/>
              <a:cs typeface="Times New Roman" panose="02020603050405020304" pitchFamily="18" charset="0"/>
            </a:endParaRPr>
          </a:p>
          <a:p>
            <a:pPr marL="0" indent="0" algn="just">
              <a:lnSpc>
                <a:spcPct val="107000"/>
              </a:lnSpc>
              <a:spcAft>
                <a:spcPts val="0"/>
              </a:spcAft>
              <a:buNone/>
            </a:pPr>
            <a:endParaRPr lang="cs-CZ" sz="1600" dirty="0">
              <a:ea typeface="Calibri" panose="020F0502020204030204" pitchFamily="34" charset="0"/>
              <a:cs typeface="Times New Roman" panose="02020603050405020304" pitchFamily="18" charset="0"/>
            </a:endParaRPr>
          </a:p>
          <a:p>
            <a:pPr algn="just">
              <a:lnSpc>
                <a:spcPct val="107000"/>
              </a:lnSpc>
              <a:spcAft>
                <a:spcPts val="0"/>
              </a:spcAft>
            </a:pPr>
            <a:r>
              <a:rPr lang="cs-CZ" sz="1600" b="1" i="1" dirty="0">
                <a:ea typeface="Calibri" panose="020F0502020204030204" pitchFamily="34" charset="0"/>
                <a:cs typeface="Times New Roman" panose="02020603050405020304" pitchFamily="18" charset="0"/>
              </a:rPr>
              <a:t>Upozornění: V publikačních výstupech musí být uvedeno, že práce byla uskutečněna za finanční podpory GS – IGA/A s uvedením označení „OP VVV IGA/A, CZ.02.2.69/0.0/0.0/19_073/0016936“ a čísla projektu v </a:t>
            </a:r>
            <a:r>
              <a:rPr lang="cs-CZ" sz="1600" b="1" i="1" dirty="0" err="1">
                <a:ea typeface="Calibri" panose="020F0502020204030204" pitchFamily="34" charset="0"/>
                <a:cs typeface="Times New Roman" panose="02020603050405020304" pitchFamily="18" charset="0"/>
              </a:rPr>
              <a:t>InSIS</a:t>
            </a:r>
            <a:r>
              <a:rPr lang="cs-CZ" sz="1600" b="1" i="1" dirty="0">
                <a:ea typeface="Calibri" panose="020F0502020204030204" pitchFamily="34" charset="0"/>
                <a:cs typeface="Times New Roman" panose="02020603050405020304" pitchFamily="18" charset="0"/>
              </a:rPr>
              <a:t>. </a:t>
            </a:r>
          </a:p>
          <a:p>
            <a:pPr algn="ctr" eaLnBrk="1" hangingPunct="1">
              <a:lnSpc>
                <a:spcPct val="90000"/>
              </a:lnSpc>
              <a:buSzPct val="60000"/>
              <a:buFont typeface="Wingdings" panose="05000000000000000000" pitchFamily="2" charset="2"/>
              <a:buNone/>
            </a:pPr>
            <a:endParaRPr lang="cs-CZ" altLang="cs-CZ" b="1" dirty="0">
              <a:solidFill>
                <a:srgbClr val="000099"/>
              </a:solidFill>
            </a:endParaRPr>
          </a:p>
        </p:txBody>
      </p:sp>
      <p:sp>
        <p:nvSpPr>
          <p:cNvPr id="1126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126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7B9D44B6-8EBB-46EA-97AD-ED0A0E97BF1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780329"/>
            <a:ext cx="3924000" cy="870874"/>
          </a:xfrm>
          <a:prstGeom prst="rect">
            <a:avLst/>
          </a:prstGeom>
        </p:spPr>
      </p:pic>
    </p:spTree>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4099" name="Rectangle 5"/>
          <p:cNvSpPr>
            <a:spLocks noGrp="1" noChangeArrowheads="1"/>
          </p:cNvSpPr>
          <p:nvPr>
            <p:ph type="body" idx="1"/>
          </p:nvPr>
        </p:nvSpPr>
        <p:spPr>
          <a:xfrm>
            <a:off x="395288" y="1557338"/>
            <a:ext cx="8209158" cy="5111750"/>
          </a:xfrm>
        </p:spPr>
        <p:txBody>
          <a:bodyPr/>
          <a:lstStyle/>
          <a:p>
            <a:pPr marL="0" indent="0" algn="ctr" eaLnBrk="1" hangingPunct="1">
              <a:lnSpc>
                <a:spcPct val="90000"/>
              </a:lnSpc>
              <a:spcBef>
                <a:spcPct val="65000"/>
              </a:spcBef>
              <a:buSzPct val="130000"/>
              <a:buNone/>
            </a:pPr>
            <a:r>
              <a:rPr lang="cs-CZ" altLang="cs-CZ" b="1" dirty="0"/>
              <a:t>Organizace GS - IGA/A</a:t>
            </a:r>
          </a:p>
          <a:p>
            <a:pPr marL="0" indent="0" algn="ctr" eaLnBrk="1" hangingPunct="1">
              <a:lnSpc>
                <a:spcPct val="90000"/>
              </a:lnSpc>
              <a:spcBef>
                <a:spcPct val="65000"/>
              </a:spcBef>
              <a:buSzPct val="130000"/>
              <a:buNone/>
            </a:pPr>
            <a:endParaRPr lang="cs-CZ" altLang="cs-CZ" sz="1050" b="1" u="sng" dirty="0"/>
          </a:p>
          <a:p>
            <a:pPr algn="just" eaLnBrk="1" hangingPunct="1">
              <a:spcBef>
                <a:spcPts val="600"/>
              </a:spcBef>
              <a:buSzPct val="115000"/>
              <a:buFont typeface="Arial" panose="020B0604020202020204" pitchFamily="34" charset="0"/>
              <a:buChar char="•"/>
            </a:pPr>
            <a:r>
              <a:rPr lang="cs-CZ" altLang="cs-CZ" sz="1800" b="1" dirty="0">
                <a:solidFill>
                  <a:srgbClr val="333333"/>
                </a:solidFill>
              </a:rPr>
              <a:t>Grantová soutěž je soutěž na podporu projektů realizovaných na základě projektu IGA/A, CZ.02.2.69/0.0/0.0/19_073/0016936 a výzvy OP VVV  02_19_073 ZVYŠOVÁNÍ KVALITY INTERNÍCH GRANTOVÝCH SCHÉMAT NA VŠ.</a:t>
            </a:r>
          </a:p>
          <a:p>
            <a:pPr algn="just" eaLnBrk="1" hangingPunct="1">
              <a:spcBef>
                <a:spcPts val="600"/>
              </a:spcBef>
              <a:buSzPct val="115000"/>
              <a:buFont typeface="Arial" panose="020B0604020202020204" pitchFamily="34" charset="0"/>
              <a:buChar char="•"/>
            </a:pPr>
            <a:r>
              <a:rPr lang="cs-CZ" altLang="cs-CZ" sz="1800" b="1" dirty="0">
                <a:solidFill>
                  <a:srgbClr val="333333"/>
                </a:solidFill>
              </a:rPr>
              <a:t>GS – IGA/A</a:t>
            </a:r>
            <a:r>
              <a:rPr lang="cs-CZ" altLang="cs-CZ" sz="1800" dirty="0">
                <a:solidFill>
                  <a:srgbClr val="333333"/>
                </a:solidFill>
              </a:rPr>
              <a:t> se řídí Grantovým řádem IGA/A </a:t>
            </a:r>
            <a:r>
              <a:rPr lang="cs-CZ" altLang="cs-CZ" sz="1800" dirty="0" err="1">
                <a:solidFill>
                  <a:srgbClr val="333333"/>
                </a:solidFill>
              </a:rPr>
              <a:t>a</a:t>
            </a:r>
            <a:r>
              <a:rPr lang="cs-CZ" altLang="cs-CZ" sz="1800" dirty="0">
                <a:solidFill>
                  <a:srgbClr val="333333"/>
                </a:solidFill>
              </a:rPr>
              <a:t> Pravidly grantové soutěže IGA/A </a:t>
            </a:r>
          </a:p>
          <a:p>
            <a:pPr algn="just" eaLnBrk="1" hangingPunct="1">
              <a:spcBef>
                <a:spcPts val="600"/>
              </a:spcBef>
              <a:buSzPct val="115000"/>
              <a:buFont typeface="Arial" panose="020B0604020202020204" pitchFamily="34" charset="0"/>
              <a:buChar char="•"/>
            </a:pPr>
            <a:r>
              <a:rPr lang="cs-CZ" altLang="cs-CZ" sz="1800" i="1" dirty="0"/>
              <a:t>    (viz https://veda.vse.cz/podpora-</a:t>
            </a:r>
            <a:r>
              <a:rPr lang="cs-CZ" altLang="cs-CZ" sz="1800" i="1" dirty="0" err="1"/>
              <a:t>vedy</a:t>
            </a:r>
            <a:r>
              <a:rPr lang="cs-CZ" altLang="cs-CZ" sz="1800" i="1" dirty="0"/>
              <a:t>/granty/</a:t>
            </a:r>
            <a:r>
              <a:rPr lang="cs-CZ" altLang="cs-CZ" sz="1800" i="1" dirty="0" err="1"/>
              <a:t>grantova</a:t>
            </a:r>
            <a:r>
              <a:rPr lang="cs-CZ" altLang="cs-CZ" sz="1800" i="1" dirty="0"/>
              <a:t>-</a:t>
            </a:r>
            <a:r>
              <a:rPr lang="cs-CZ" altLang="cs-CZ" sz="1800" i="1" dirty="0" err="1"/>
              <a:t>soutez</a:t>
            </a:r>
            <a:r>
              <a:rPr lang="cs-CZ" altLang="cs-CZ" sz="1800" i="1" dirty="0"/>
              <a:t>-</a:t>
            </a:r>
            <a:r>
              <a:rPr lang="cs-CZ" altLang="cs-CZ" sz="1800" i="1" dirty="0" err="1"/>
              <a:t>iga</a:t>
            </a:r>
            <a:r>
              <a:rPr lang="cs-CZ" altLang="cs-CZ" sz="1800" i="1" dirty="0"/>
              <a:t>-a/) </a:t>
            </a:r>
          </a:p>
          <a:p>
            <a:pPr algn="just" eaLnBrk="1" hangingPunct="1">
              <a:spcBef>
                <a:spcPts val="600"/>
              </a:spcBef>
              <a:buSzPct val="115000"/>
              <a:buFont typeface="Arial" panose="020B0604020202020204" pitchFamily="34" charset="0"/>
              <a:buChar char="•"/>
            </a:pPr>
            <a:endParaRPr lang="cs-CZ" altLang="cs-CZ" sz="1800" i="1" dirty="0"/>
          </a:p>
          <a:p>
            <a:pPr algn="just" eaLnBrk="1" hangingPunct="1">
              <a:spcBef>
                <a:spcPts val="600"/>
              </a:spcBef>
              <a:buSzPct val="115000"/>
              <a:buFont typeface="Arial" panose="020B0604020202020204" pitchFamily="34" charset="0"/>
              <a:buChar char="•"/>
            </a:pPr>
            <a:r>
              <a:rPr lang="cs-CZ" altLang="cs-CZ" sz="1800" b="1" dirty="0">
                <a:solidFill>
                  <a:srgbClr val="333333"/>
                </a:solidFill>
              </a:rPr>
              <a:t>Vyhlášení 1. kola GS – IGA/A: 	30. září 2020</a:t>
            </a:r>
            <a:endParaRPr lang="cs-CZ" altLang="cs-CZ" sz="1800" dirty="0">
              <a:solidFill>
                <a:srgbClr val="333333"/>
              </a:solidFill>
            </a:endParaRPr>
          </a:p>
          <a:p>
            <a:pPr eaLnBrk="1" hangingPunct="1">
              <a:spcBef>
                <a:spcPts val="600"/>
              </a:spcBef>
              <a:buSzPct val="115000"/>
              <a:buFont typeface="Arial" panose="020B0604020202020204" pitchFamily="34" charset="0"/>
              <a:buChar char="•"/>
            </a:pPr>
            <a:r>
              <a:rPr lang="cs-CZ" altLang="cs-CZ" sz="1800" b="1" dirty="0">
                <a:solidFill>
                  <a:srgbClr val="333333"/>
                </a:solidFill>
              </a:rPr>
              <a:t>Termín uzávěrky přihlášek: 	12:00 20. října 2020</a:t>
            </a:r>
          </a:p>
          <a:p>
            <a:pPr eaLnBrk="1" hangingPunct="1">
              <a:spcBef>
                <a:spcPts val="600"/>
              </a:spcBef>
              <a:buSzPct val="115000"/>
              <a:buFont typeface="Arial" panose="020B0604020202020204" pitchFamily="34" charset="0"/>
              <a:buChar char="•"/>
            </a:pPr>
            <a:r>
              <a:rPr lang="cs-CZ" altLang="cs-CZ" sz="1800" b="1" dirty="0">
                <a:solidFill>
                  <a:srgbClr val="333333"/>
                </a:solidFill>
              </a:rPr>
              <a:t>Začátek řešení projektů</a:t>
            </a:r>
            <a:r>
              <a:rPr lang="cs-CZ" altLang="cs-CZ" sz="1800" b="1">
                <a:solidFill>
                  <a:srgbClr val="333333"/>
                </a:solidFill>
              </a:rPr>
              <a:t>: 	1</a:t>
            </a:r>
            <a:r>
              <a:rPr lang="cs-CZ" altLang="cs-CZ" sz="1800" b="1" dirty="0">
                <a:solidFill>
                  <a:srgbClr val="333333"/>
                </a:solidFill>
              </a:rPr>
              <a:t>. ledna 2021</a:t>
            </a:r>
          </a:p>
          <a:p>
            <a:pPr lvl="1" eaLnBrk="1" hangingPunct="1">
              <a:lnSpc>
                <a:spcPct val="90000"/>
              </a:lnSpc>
              <a:buSzPct val="115000"/>
              <a:buFont typeface="Wingdings" panose="05000000000000000000" pitchFamily="2" charset="2"/>
              <a:buChar char="§"/>
            </a:pPr>
            <a:endParaRPr lang="cs-CZ" altLang="cs-CZ" sz="2000" dirty="0">
              <a:solidFill>
                <a:srgbClr val="000099"/>
              </a:solidFill>
            </a:endParaRPr>
          </a:p>
          <a:p>
            <a:pPr eaLnBrk="1" hangingPunct="1">
              <a:lnSpc>
                <a:spcPct val="90000"/>
              </a:lnSpc>
              <a:buFont typeface="Wingdings" panose="05000000000000000000" pitchFamily="2" charset="2"/>
              <a:buChar char="§"/>
            </a:pPr>
            <a:endParaRPr lang="cs-CZ" altLang="cs-CZ" sz="2000" dirty="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67353487-FA28-4773-9B67-E8FD5B9F0C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6450" y="5798214"/>
            <a:ext cx="3924000" cy="870874"/>
          </a:xfrm>
          <a:prstGeom prst="rect">
            <a:avLst/>
          </a:prstGeom>
        </p:spPr>
      </p:pic>
    </p:spTree>
  </p:cSld>
  <p:clrMapOvr>
    <a:masterClrMapping/>
  </p:clrMapOvr>
  <p:transition spd="med">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250825" y="404813"/>
            <a:ext cx="7715250" cy="1223962"/>
          </a:xfrm>
        </p:spPr>
        <p:txBody>
          <a:bodyPr/>
          <a:lstStyle/>
          <a:p>
            <a:pPr eaLnBrk="1" hangingPunct="1"/>
            <a:r>
              <a:rPr lang="cs-CZ" altLang="cs-CZ" sz="3600">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12291" name="Rectangle 3"/>
          <p:cNvSpPr>
            <a:spLocks noGrp="1" noChangeArrowheads="1"/>
          </p:cNvSpPr>
          <p:nvPr>
            <p:ph type="body" idx="1"/>
          </p:nvPr>
        </p:nvSpPr>
        <p:spPr>
          <a:xfrm>
            <a:off x="468313" y="1557338"/>
            <a:ext cx="8675687" cy="4895850"/>
          </a:xfrm>
        </p:spPr>
        <p:txBody>
          <a:bodyPr/>
          <a:lstStyle/>
          <a:p>
            <a:pPr marL="0" indent="0" eaLnBrk="1" hangingPunct="1">
              <a:buNone/>
            </a:pPr>
            <a:endParaRPr lang="cs-CZ" altLang="cs-CZ" sz="2400" dirty="0">
              <a:solidFill>
                <a:srgbClr val="000099"/>
              </a:solidFill>
            </a:endParaRPr>
          </a:p>
          <a:p>
            <a:pPr eaLnBrk="1" hangingPunct="1"/>
            <a:endParaRPr lang="cs-CZ" altLang="cs-CZ" dirty="0">
              <a:solidFill>
                <a:srgbClr val="000099"/>
              </a:solidFill>
            </a:endParaRPr>
          </a:p>
        </p:txBody>
      </p:sp>
      <p:sp>
        <p:nvSpPr>
          <p:cNvPr id="1229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29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12294" name="Text Box 6"/>
          <p:cNvSpPr txBox="1">
            <a:spLocks noChangeArrowheads="1"/>
          </p:cNvSpPr>
          <p:nvPr/>
        </p:nvSpPr>
        <p:spPr bwMode="auto">
          <a:xfrm>
            <a:off x="468313" y="1557338"/>
            <a:ext cx="7704086" cy="22652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marL="742950" indent="-285750" eaLnBrk="0" hangingPunct="0">
              <a:defRPr sz="2000">
                <a:solidFill>
                  <a:srgbClr val="000099"/>
                </a:solidFill>
                <a:latin typeface="Arial" panose="020B0604020202020204" pitchFamily="34" charset="0"/>
              </a:defRPr>
            </a:lvl1pPr>
            <a:lvl2pPr marL="742950" indent="-285750" eaLnBrk="0" hangingPunct="0">
              <a:defRPr sz="2000">
                <a:solidFill>
                  <a:srgbClr val="000099"/>
                </a:solidFill>
                <a:latin typeface="Arial" panose="020B0604020202020204" pitchFamily="34" charset="0"/>
              </a:defRPr>
            </a:lvl2pPr>
            <a:lvl3pPr marL="1143000" indent="-228600" eaLnBrk="0" hangingPunct="0">
              <a:defRPr sz="2000">
                <a:solidFill>
                  <a:srgbClr val="000099"/>
                </a:solidFill>
                <a:latin typeface="Arial" panose="020B0604020202020204" pitchFamily="34" charset="0"/>
              </a:defRPr>
            </a:lvl3pPr>
            <a:lvl4pPr marL="1600200" indent="-228600" eaLnBrk="0" hangingPunct="0">
              <a:defRPr sz="2000">
                <a:solidFill>
                  <a:srgbClr val="000099"/>
                </a:solidFill>
                <a:latin typeface="Arial" panose="020B0604020202020204" pitchFamily="34" charset="0"/>
              </a:defRPr>
            </a:lvl4pPr>
            <a:lvl5pPr marL="2057400" indent="-228600" eaLnBrk="0" hangingPunct="0">
              <a:defRPr sz="2000">
                <a:solidFill>
                  <a:srgbClr val="000099"/>
                </a:solidFill>
                <a:latin typeface="Arial" panose="020B0604020202020204" pitchFamily="34" charset="0"/>
              </a:defRPr>
            </a:lvl5pPr>
            <a:lvl6pPr marL="25146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6pPr>
            <a:lvl7pPr marL="29718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7pPr>
            <a:lvl8pPr marL="34290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8pPr>
            <a:lvl9pPr marL="3886200" indent="-228600" eaLnBrk="0" fontAlgn="base" hangingPunct="0">
              <a:lnSpc>
                <a:spcPct val="90000"/>
              </a:lnSpc>
              <a:spcBef>
                <a:spcPct val="20000"/>
              </a:spcBef>
              <a:spcAft>
                <a:spcPct val="0"/>
              </a:spcAft>
              <a:buSzPct val="115000"/>
              <a:buFont typeface="Wingdings" panose="05000000000000000000" pitchFamily="2" charset="2"/>
              <a:buChar char="§"/>
              <a:defRPr sz="2000">
                <a:solidFill>
                  <a:srgbClr val="000099"/>
                </a:solidFill>
                <a:latin typeface="Arial" panose="020B0604020202020204" pitchFamily="34" charset="0"/>
              </a:defRPr>
            </a:lvl9pPr>
          </a:lstStyle>
          <a:p>
            <a:pPr marL="342900" indent="-342900" algn="just" eaLnBrk="1" hangingPunct="1">
              <a:lnSpc>
                <a:spcPct val="100000"/>
              </a:lnSpc>
              <a:spcBef>
                <a:spcPts val="0"/>
              </a:spcBef>
              <a:buFont typeface="Arial" panose="020B0604020202020204" pitchFamily="34" charset="0"/>
              <a:buChar char="•"/>
            </a:pPr>
            <a:endParaRPr lang="cs-CZ" altLang="cs-CZ" b="1" dirty="0">
              <a:solidFill>
                <a:schemeClr val="tx1"/>
              </a:solidFill>
            </a:endParaRPr>
          </a:p>
          <a:p>
            <a:pPr marL="342900" indent="-342900" algn="just" eaLnBrk="1" hangingPunct="1">
              <a:lnSpc>
                <a:spcPct val="100000"/>
              </a:lnSpc>
              <a:spcBef>
                <a:spcPts val="0"/>
              </a:spcBef>
              <a:buFont typeface="Arial" panose="020B0604020202020204" pitchFamily="34" charset="0"/>
              <a:buChar char="•"/>
            </a:pPr>
            <a:endParaRPr lang="cs-CZ" altLang="cs-CZ" b="1" dirty="0">
              <a:solidFill>
                <a:schemeClr val="tx1"/>
              </a:solidFill>
            </a:endParaRPr>
          </a:p>
          <a:p>
            <a:pPr eaLnBrk="1" hangingPunct="1">
              <a:buFont typeface="Wingdings" panose="05000000000000000000" pitchFamily="2" charset="2"/>
              <a:buNone/>
            </a:pPr>
            <a:r>
              <a:rPr lang="cs-CZ" altLang="cs-CZ" sz="3200" b="1" dirty="0">
                <a:solidFill>
                  <a:schemeClr val="tx1"/>
                </a:solidFill>
              </a:rPr>
              <a:t>               </a:t>
            </a:r>
          </a:p>
          <a:p>
            <a:pPr eaLnBrk="1" hangingPunct="1">
              <a:buFont typeface="Wingdings" panose="05000000000000000000" pitchFamily="2" charset="2"/>
              <a:buNone/>
            </a:pPr>
            <a:endParaRPr lang="cs-CZ" altLang="cs-CZ" sz="3200" b="1" dirty="0">
              <a:solidFill>
                <a:schemeClr val="tx1"/>
              </a:solidFill>
            </a:endParaRPr>
          </a:p>
          <a:p>
            <a:pPr algn="ctr" eaLnBrk="1" hangingPunct="1">
              <a:buFont typeface="Wingdings" panose="05000000000000000000" pitchFamily="2" charset="2"/>
              <a:buNone/>
            </a:pPr>
            <a:r>
              <a:rPr lang="cs-CZ" altLang="cs-CZ" sz="2800" b="1" dirty="0">
                <a:solidFill>
                  <a:schemeClr val="tx1"/>
                </a:solidFill>
              </a:rPr>
              <a:t>Děkuji za pozornost</a:t>
            </a:r>
          </a:p>
        </p:txBody>
      </p:sp>
      <p:pic>
        <p:nvPicPr>
          <p:cNvPr id="7" name="Obrázek 6">
            <a:extLst>
              <a:ext uri="{FF2B5EF4-FFF2-40B4-BE49-F238E27FC236}">
                <a16:creationId xmlns:a16="http://schemas.microsoft.com/office/drawing/2014/main" id="{4738A110-F1B3-4413-987A-B8A87E79E5D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10000" y="5799617"/>
            <a:ext cx="3924000" cy="870874"/>
          </a:xfrm>
          <a:prstGeom prst="rect">
            <a:avLst/>
          </a:prstGeom>
        </p:spPr>
      </p:pic>
    </p:spTree>
  </p:cSld>
  <p:clrMapOvr>
    <a:masterClrMapping/>
  </p:clrMapOvr>
  <p:transition spd="med">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4099" name="Rectangle 5"/>
          <p:cNvSpPr>
            <a:spLocks noGrp="1" noChangeArrowheads="1"/>
          </p:cNvSpPr>
          <p:nvPr>
            <p:ph type="body" idx="1"/>
          </p:nvPr>
        </p:nvSpPr>
        <p:spPr>
          <a:xfrm>
            <a:off x="395292" y="1339799"/>
            <a:ext cx="8353420" cy="5111750"/>
          </a:xfrm>
        </p:spPr>
        <p:txBody>
          <a:bodyPr/>
          <a:lstStyle/>
          <a:p>
            <a:pPr marL="0" indent="0" algn="ctr" eaLnBrk="1" hangingPunct="1">
              <a:lnSpc>
                <a:spcPct val="90000"/>
              </a:lnSpc>
              <a:spcBef>
                <a:spcPct val="65000"/>
              </a:spcBef>
              <a:buSzPct val="130000"/>
              <a:buNone/>
            </a:pPr>
            <a:r>
              <a:rPr lang="cs-CZ" altLang="cs-CZ" b="1"/>
              <a:t>Zásady GS – IGA/A</a:t>
            </a:r>
          </a:p>
          <a:p>
            <a:pPr marL="0" indent="0" algn="ctr" eaLnBrk="1" hangingPunct="1">
              <a:lnSpc>
                <a:spcPct val="90000"/>
              </a:lnSpc>
              <a:spcBef>
                <a:spcPct val="65000"/>
              </a:spcBef>
              <a:buSzPct val="130000"/>
              <a:buNone/>
            </a:pPr>
            <a:endParaRPr lang="cs-CZ" altLang="cs-CZ" sz="1050" b="1" u="sng"/>
          </a:p>
          <a:p>
            <a:pPr algn="ctr">
              <a:buSzPct val="60000"/>
              <a:buNone/>
            </a:pPr>
            <a:r>
              <a:rPr lang="cs-CZ" altLang="cs-CZ" sz="1800"/>
              <a:t>Kde: stránky Oddělení vědy a výzkumu </a:t>
            </a:r>
          </a:p>
          <a:p>
            <a:pPr algn="ctr">
              <a:buSzPct val="60000"/>
              <a:buNone/>
            </a:pPr>
            <a:r>
              <a:rPr lang="cs-CZ" altLang="cs-CZ" sz="1800" b="1"/>
              <a:t>Podpora vědy - Granty - Grantová soutěž IGA/A</a:t>
            </a:r>
          </a:p>
          <a:p>
            <a:pPr algn="ctr">
              <a:buSzPct val="60000"/>
              <a:buNone/>
            </a:pPr>
            <a:r>
              <a:rPr lang="cs-CZ" altLang="cs-CZ" sz="1800" b="1">
                <a:hlinkClick r:id="rId2"/>
              </a:rPr>
              <a:t>https://science.vse.cz/science-research-support/grant/iga-a-grant-competition/</a:t>
            </a:r>
            <a:endParaRPr lang="cs-CZ" altLang="cs-CZ" sz="1800" b="1"/>
          </a:p>
          <a:p>
            <a:pPr algn="ctr">
              <a:buSzPct val="60000"/>
              <a:buNone/>
            </a:pPr>
            <a:endParaRPr lang="cs-CZ" altLang="cs-CZ" sz="1100" b="1"/>
          </a:p>
          <a:p>
            <a:pPr marL="285750" indent="-285750">
              <a:buFont typeface="Arial" panose="020B0604020202020204" pitchFamily="34" charset="0"/>
              <a:buChar char="•"/>
            </a:pPr>
            <a:r>
              <a:rPr lang="cs-CZ" sz="1800"/>
              <a:t>Vyhlášení grantové soutěže IGA/A (</a:t>
            </a:r>
            <a:r>
              <a:rPr lang="en-US" sz="1800"/>
              <a:t>Call for IGA</a:t>
            </a:r>
            <a:r>
              <a:rPr lang="cs-CZ" sz="1800"/>
              <a:t>/</a:t>
            </a:r>
            <a:r>
              <a:rPr lang="en-US" sz="1800"/>
              <a:t>A Grant Competition</a:t>
            </a:r>
            <a:r>
              <a:rPr lang="cs-CZ" sz="1800"/>
              <a:t>)</a:t>
            </a:r>
          </a:p>
          <a:p>
            <a:pPr marL="285750" indent="-285750">
              <a:buFont typeface="Arial" panose="020B0604020202020204" pitchFamily="34" charset="0"/>
              <a:buChar char="•"/>
            </a:pPr>
            <a:r>
              <a:rPr lang="cs-CZ" sz="1800"/>
              <a:t>Harmonogram grantové soutěže IGA/A (</a:t>
            </a:r>
            <a:r>
              <a:rPr lang="en-GB" sz="1800"/>
              <a:t>IGA/A Grant Competition Schedule</a:t>
            </a:r>
            <a:r>
              <a:rPr lang="cs-CZ" sz="1800"/>
              <a:t>)</a:t>
            </a:r>
            <a:endParaRPr lang="cs-CZ" sz="1800">
              <a:highlight>
                <a:srgbClr val="FFFF00"/>
              </a:highlight>
            </a:endParaRPr>
          </a:p>
          <a:p>
            <a:pPr marL="285750" indent="-285750">
              <a:buFont typeface="Arial" panose="020B0604020202020204" pitchFamily="34" charset="0"/>
              <a:buChar char="•"/>
            </a:pPr>
            <a:r>
              <a:rPr lang="cs-CZ" sz="1800"/>
              <a:t>Pravidla grantové soutěže IGA/A (IGA/A Grant </a:t>
            </a:r>
            <a:r>
              <a:rPr lang="en-GB" sz="1800"/>
              <a:t>Competition Rules</a:t>
            </a:r>
            <a:r>
              <a:rPr lang="cs-CZ" sz="1800"/>
              <a:t>)</a:t>
            </a:r>
            <a:endParaRPr lang="cs-CZ" sz="1800">
              <a:highlight>
                <a:srgbClr val="FFFF00"/>
              </a:highlight>
            </a:endParaRPr>
          </a:p>
          <a:p>
            <a:pPr marL="285750" indent="-285750">
              <a:buFont typeface="Arial" panose="020B0604020202020204" pitchFamily="34" charset="0"/>
              <a:buChar char="•"/>
            </a:pPr>
            <a:r>
              <a:rPr lang="cs-CZ" sz="1800"/>
              <a:t>Kritéria hodnocení studentských projektů v rámci grantové soutěže IGA/A (</a:t>
            </a:r>
            <a:r>
              <a:rPr lang="en-GB" sz="1800"/>
              <a:t>Criteria for Evaluating IGA/A GC Student Grant Projects</a:t>
            </a:r>
            <a:r>
              <a:rPr lang="cs-CZ" sz="1800"/>
              <a:t>)</a:t>
            </a:r>
          </a:p>
          <a:p>
            <a:pPr eaLnBrk="1" hangingPunct="1">
              <a:lnSpc>
                <a:spcPct val="90000"/>
              </a:lnSpc>
              <a:buFont typeface="Wingdings" panose="05000000000000000000" pitchFamily="2" charset="2"/>
              <a:buChar char="§"/>
            </a:pPr>
            <a:endParaRPr lang="cs-CZ" altLang="cs-CZ" sz="200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67353487-FA28-4773-9B67-E8FD5B9F0CC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540552" y="7389440"/>
            <a:ext cx="3924000" cy="870874"/>
          </a:xfrm>
          <a:prstGeom prst="rect">
            <a:avLst/>
          </a:prstGeom>
        </p:spPr>
      </p:pic>
      <p:pic>
        <p:nvPicPr>
          <p:cNvPr id="7" name="Obrázek 6">
            <a:extLst>
              <a:ext uri="{FF2B5EF4-FFF2-40B4-BE49-F238E27FC236}">
                <a16:creationId xmlns:a16="http://schemas.microsoft.com/office/drawing/2014/main" id="{B7EFD773-400C-47C3-9BFC-7EEF3865170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46450" y="5798214"/>
            <a:ext cx="3924000" cy="870874"/>
          </a:xfrm>
          <a:prstGeom prst="rect">
            <a:avLst/>
          </a:prstGeom>
        </p:spPr>
      </p:pic>
    </p:spTree>
    <p:extLst>
      <p:ext uri="{BB962C8B-B14F-4D97-AF65-F5344CB8AC3E}">
        <p14:creationId xmlns:p14="http://schemas.microsoft.com/office/powerpoint/2010/main" val="1864281834"/>
      </p:ext>
    </p:ext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4099" name="Rectangle 5"/>
          <p:cNvSpPr>
            <a:spLocks noGrp="1" noChangeArrowheads="1"/>
          </p:cNvSpPr>
          <p:nvPr>
            <p:ph type="body" idx="1"/>
          </p:nvPr>
        </p:nvSpPr>
        <p:spPr>
          <a:xfrm>
            <a:off x="395292" y="1339799"/>
            <a:ext cx="8353420" cy="5111750"/>
          </a:xfrm>
        </p:spPr>
        <p:txBody>
          <a:bodyPr/>
          <a:lstStyle/>
          <a:p>
            <a:pPr marL="0" indent="0" algn="ctr" eaLnBrk="1" hangingPunct="1">
              <a:lnSpc>
                <a:spcPct val="90000"/>
              </a:lnSpc>
              <a:spcBef>
                <a:spcPct val="65000"/>
              </a:spcBef>
              <a:buSzPct val="130000"/>
              <a:buNone/>
            </a:pPr>
            <a:r>
              <a:rPr lang="cs-CZ" altLang="cs-CZ" b="1" dirty="0"/>
              <a:t>Zásady GS – IGA/A</a:t>
            </a:r>
          </a:p>
          <a:p>
            <a:pPr algn="ctr">
              <a:buSzPct val="60000"/>
              <a:buNone/>
            </a:pPr>
            <a:endParaRPr lang="cs-CZ" altLang="cs-CZ" sz="1100" b="1" dirty="0"/>
          </a:p>
          <a:p>
            <a:pPr marL="285750" indent="-285750">
              <a:buFont typeface="Arial" panose="020B0604020202020204" pitchFamily="34" charset="0"/>
              <a:buChar char="•"/>
            </a:pPr>
            <a:r>
              <a:rPr lang="cs-CZ" sz="1800" dirty="0"/>
              <a:t>Náměty pro zpracování a hodnocení závěrečných zpráv projektů IGA/A (</a:t>
            </a:r>
            <a:r>
              <a:rPr lang="en-US" sz="1800" dirty="0"/>
              <a:t>Suggestions regarding the elaboration and evaluation of final reports of IGA</a:t>
            </a:r>
            <a:r>
              <a:rPr lang="cs-CZ" sz="1800" dirty="0"/>
              <a:t>/</a:t>
            </a:r>
            <a:r>
              <a:rPr lang="en-US" sz="1800" dirty="0"/>
              <a:t>A GC projects</a:t>
            </a:r>
            <a:r>
              <a:rPr lang="cs-CZ" sz="1800" dirty="0"/>
              <a:t>)</a:t>
            </a:r>
          </a:p>
          <a:p>
            <a:pPr marL="285750" indent="-285750">
              <a:buFont typeface="Arial" panose="020B0604020202020204" pitchFamily="34" charset="0"/>
              <a:buChar char="•"/>
            </a:pPr>
            <a:r>
              <a:rPr lang="cs-CZ" sz="1800" dirty="0"/>
              <a:t>Návod na zpracování přihlášky IGA/A (IGA/A GC </a:t>
            </a:r>
            <a:r>
              <a:rPr lang="en-GB" sz="1800" dirty="0"/>
              <a:t>Application Guide</a:t>
            </a:r>
            <a:r>
              <a:rPr lang="cs-CZ" sz="1800" dirty="0"/>
              <a:t>)</a:t>
            </a:r>
          </a:p>
          <a:p>
            <a:pPr marL="285750" indent="-285750">
              <a:buFont typeface="Arial" panose="020B0604020202020204" pitchFamily="34" charset="0"/>
              <a:buChar char="•"/>
            </a:pPr>
            <a:r>
              <a:rPr lang="cs-CZ" sz="1800" dirty="0"/>
              <a:t>Grantová komise (viz Interní grantová soutěž)</a:t>
            </a:r>
          </a:p>
          <a:p>
            <a:pPr marL="285750" indent="-285750">
              <a:buFont typeface="Arial" panose="020B0604020202020204" pitchFamily="34" charset="0"/>
              <a:buChar char="•"/>
            </a:pPr>
            <a:endParaRPr lang="cs-CZ" sz="2000" dirty="0"/>
          </a:p>
          <a:p>
            <a:pPr marL="0" indent="0" algn="ctr">
              <a:buNone/>
            </a:pPr>
            <a:r>
              <a:rPr lang="cs-CZ" altLang="cs-CZ" b="1" dirty="0"/>
              <a:t>Další dokumenty GS – IGA/A</a:t>
            </a:r>
          </a:p>
          <a:p>
            <a:pPr marL="285750" indent="-285750">
              <a:buFont typeface="Arial" panose="020B0604020202020204" pitchFamily="34" charset="0"/>
              <a:buChar char="•"/>
            </a:pPr>
            <a:r>
              <a:rPr lang="cs-CZ" sz="1800" dirty="0"/>
              <a:t>Grantový řád IGA/A (IGA/A Grant </a:t>
            </a:r>
            <a:r>
              <a:rPr lang="en-GB" sz="1800" dirty="0"/>
              <a:t>Regulations</a:t>
            </a:r>
            <a:r>
              <a:rPr lang="cs-CZ" sz="1800" dirty="0"/>
              <a:t>)</a:t>
            </a:r>
          </a:p>
          <a:p>
            <a:pPr marL="285750" indent="-285750">
              <a:buFont typeface="Arial" panose="020B0604020202020204" pitchFamily="34" charset="0"/>
              <a:buChar char="•"/>
            </a:pPr>
            <a:r>
              <a:rPr lang="cs-CZ" sz="1800" dirty="0"/>
              <a:t>Karta projektu IGA/A (Project </a:t>
            </a:r>
            <a:r>
              <a:rPr lang="en-GB" sz="1800" dirty="0"/>
              <a:t>Card</a:t>
            </a:r>
            <a:r>
              <a:rPr lang="cs-CZ" sz="1800" dirty="0"/>
              <a:t> IGA/A GC)</a:t>
            </a:r>
          </a:p>
          <a:p>
            <a:pPr marL="285750" indent="-285750">
              <a:buFont typeface="Arial" panose="020B0604020202020204" pitchFamily="34" charset="0"/>
              <a:buChar char="•"/>
            </a:pPr>
            <a:r>
              <a:rPr lang="cs-CZ" sz="1800" dirty="0"/>
              <a:t>Smlouva o poskytnutí a užití finančních prostředků IGA/A (</a:t>
            </a:r>
            <a:r>
              <a:rPr lang="en-GB" sz="1800" dirty="0"/>
              <a:t>Agreement</a:t>
            </a:r>
            <a:r>
              <a:rPr lang="cs-CZ" sz="1800" dirty="0"/>
              <a:t> IGA/A GC)</a:t>
            </a:r>
          </a:p>
          <a:p>
            <a:pPr marL="285750" indent="-285750">
              <a:buFont typeface="Arial" panose="020B0604020202020204" pitchFamily="34" charset="0"/>
              <a:buChar char="•"/>
            </a:pPr>
            <a:r>
              <a:rPr lang="cs-CZ" sz="1800" dirty="0"/>
              <a:t>Dodatek ke smlouvě IGA/A (</a:t>
            </a:r>
            <a:r>
              <a:rPr lang="en-GB" sz="1800" dirty="0"/>
              <a:t>Amendment to Agreement IGA</a:t>
            </a:r>
            <a:r>
              <a:rPr lang="cs-CZ" sz="1800" dirty="0"/>
              <a:t>/A GC)</a:t>
            </a:r>
          </a:p>
          <a:p>
            <a:pPr marL="285750" indent="-285750">
              <a:buFont typeface="Arial" panose="020B0604020202020204" pitchFamily="34" charset="0"/>
              <a:buChar char="•"/>
            </a:pPr>
            <a:endParaRPr lang="cs-CZ" sz="2000" dirty="0"/>
          </a:p>
          <a:p>
            <a:pPr eaLnBrk="1" hangingPunct="1">
              <a:lnSpc>
                <a:spcPct val="90000"/>
              </a:lnSpc>
              <a:buFont typeface="Wingdings" panose="05000000000000000000" pitchFamily="2" charset="2"/>
              <a:buChar char="§"/>
            </a:pPr>
            <a:endParaRPr lang="cs-CZ" altLang="cs-CZ" sz="2000" dirty="0">
              <a:solidFill>
                <a:srgbClr val="000099"/>
              </a:solidFill>
            </a:endParaRPr>
          </a:p>
        </p:txBody>
      </p:sp>
      <p:sp>
        <p:nvSpPr>
          <p:cNvPr id="4100" name="Line 7"/>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4101" name="Line 8"/>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67353487-FA28-4773-9B67-E8FD5B9F0CC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40552" y="7389440"/>
            <a:ext cx="3924000" cy="870874"/>
          </a:xfrm>
          <a:prstGeom prst="rect">
            <a:avLst/>
          </a:prstGeom>
        </p:spPr>
      </p:pic>
      <p:pic>
        <p:nvPicPr>
          <p:cNvPr id="7" name="Obrázek 6">
            <a:extLst>
              <a:ext uri="{FF2B5EF4-FFF2-40B4-BE49-F238E27FC236}">
                <a16:creationId xmlns:a16="http://schemas.microsoft.com/office/drawing/2014/main" id="{9F667262-9BAD-4395-B28A-03F35056015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6450" y="5987126"/>
            <a:ext cx="3924000" cy="870874"/>
          </a:xfrm>
          <a:prstGeom prst="rect">
            <a:avLst/>
          </a:prstGeom>
        </p:spPr>
      </p:pic>
    </p:spTree>
    <p:extLst>
      <p:ext uri="{BB962C8B-B14F-4D97-AF65-F5344CB8AC3E}">
        <p14:creationId xmlns:p14="http://schemas.microsoft.com/office/powerpoint/2010/main" val="2281802667"/>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0825" y="692150"/>
            <a:ext cx="7848600" cy="666750"/>
          </a:xfrm>
        </p:spPr>
        <p:txBody>
          <a:bodyPr/>
          <a:lstStyle/>
          <a:p>
            <a:pPr eaLnBrk="1" hangingPunct="1"/>
            <a:r>
              <a:rPr lang="cs-CZ" altLang="cs-CZ" sz="4000">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5123" name="Rectangle 3"/>
          <p:cNvSpPr>
            <a:spLocks noGrp="1" noChangeArrowheads="1"/>
          </p:cNvSpPr>
          <p:nvPr>
            <p:ph type="body" sz="half" idx="1"/>
          </p:nvPr>
        </p:nvSpPr>
        <p:spPr>
          <a:xfrm>
            <a:off x="204035" y="1594110"/>
            <a:ext cx="8544677" cy="4787639"/>
          </a:xfrm>
        </p:spPr>
        <p:txBody>
          <a:bodyPr/>
          <a:lstStyle/>
          <a:p>
            <a:pPr marL="0" indent="0" algn="ctr">
              <a:buNone/>
            </a:pPr>
            <a:r>
              <a:rPr lang="cs-CZ" sz="3200" b="1" dirty="0">
                <a:solidFill>
                  <a:srgbClr val="333333"/>
                </a:solidFill>
              </a:rPr>
              <a:t>Kdo může podat přihlášku?</a:t>
            </a:r>
          </a:p>
          <a:p>
            <a:pPr marL="0" indent="0" algn="ctr">
              <a:buNone/>
            </a:pPr>
            <a:endParaRPr lang="cs-CZ" sz="1000" b="1" dirty="0">
              <a:solidFill>
                <a:srgbClr val="333333"/>
              </a:solidFill>
            </a:endParaRPr>
          </a:p>
          <a:p>
            <a:pPr marL="0" indent="0" algn="ctr">
              <a:buNone/>
            </a:pPr>
            <a:endParaRPr lang="cs-CZ" sz="1000" b="1" dirty="0">
              <a:solidFill>
                <a:srgbClr val="333333"/>
              </a:solidFill>
            </a:endParaRPr>
          </a:p>
          <a:p>
            <a:pPr lvl="0" algn="just"/>
            <a:r>
              <a:rPr lang="cs-CZ" sz="2000" b="1" dirty="0">
                <a:solidFill>
                  <a:srgbClr val="333333"/>
                </a:solidFill>
              </a:rPr>
              <a:t>Student doktorského studijního programu na VŠE</a:t>
            </a:r>
            <a:endParaRPr lang="cs-CZ" sz="2000" i="1" dirty="0">
              <a:solidFill>
                <a:srgbClr val="333333"/>
              </a:solidFill>
              <a:highlight>
                <a:srgbClr val="FFFF00"/>
              </a:highlight>
            </a:endParaRPr>
          </a:p>
          <a:p>
            <a:pPr lvl="1" algn="just"/>
            <a:r>
              <a:rPr lang="cs-CZ" sz="2000" i="1" dirty="0">
                <a:solidFill>
                  <a:srgbClr val="333333"/>
                </a:solidFill>
              </a:rPr>
              <a:t>Přihlášku do soutěže o studentský grant však může podat ještě jako student magisterského studia. Grant mu však může být udělen až poté, co se oficiálně stane Ph.D. studentem, tj. po zápisu ke studiu do doktorského studijního programu.</a:t>
            </a:r>
            <a:endParaRPr lang="cs-CZ" sz="2000" i="1" dirty="0">
              <a:solidFill>
                <a:srgbClr val="333333"/>
              </a:solidFill>
              <a:highlight>
                <a:srgbClr val="FFFF00"/>
              </a:highlight>
            </a:endParaRPr>
          </a:p>
          <a:p>
            <a:pPr marL="0" lvl="0" indent="0" algn="ctr">
              <a:buNone/>
            </a:pPr>
            <a:endParaRPr lang="cs-CZ" sz="2000" b="1" i="1" dirty="0">
              <a:solidFill>
                <a:srgbClr val="333333"/>
              </a:solidFill>
            </a:endParaRPr>
          </a:p>
          <a:p>
            <a:pPr marL="0" lvl="0" indent="0" algn="just">
              <a:buNone/>
            </a:pPr>
            <a:r>
              <a:rPr lang="cs-CZ" sz="2000" b="1" dirty="0">
                <a:solidFill>
                  <a:srgbClr val="333333"/>
                </a:solidFill>
              </a:rPr>
              <a:t> </a:t>
            </a:r>
            <a:endParaRPr lang="cs-CZ" sz="2000" b="1" dirty="0"/>
          </a:p>
          <a:p>
            <a:pPr algn="ctr" eaLnBrk="1" hangingPunct="1">
              <a:lnSpc>
                <a:spcPct val="90000"/>
              </a:lnSpc>
              <a:buSzPct val="60000"/>
              <a:buFont typeface="Wingdings" panose="05000000000000000000" pitchFamily="2" charset="2"/>
              <a:buNone/>
            </a:pPr>
            <a:endParaRPr lang="cs-CZ" altLang="cs-CZ" b="1" dirty="0">
              <a:solidFill>
                <a:srgbClr val="000099"/>
              </a:solidFill>
            </a:endParaRPr>
          </a:p>
        </p:txBody>
      </p:sp>
      <p:sp>
        <p:nvSpPr>
          <p:cNvPr id="5124"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5125"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7E8FECAB-83E8-43DE-80F5-5F250EF4640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13125" y="5763546"/>
            <a:ext cx="3924000" cy="870874"/>
          </a:xfrm>
          <a:prstGeom prst="rect">
            <a:avLst/>
          </a:prstGeom>
        </p:spPr>
      </p:pic>
    </p:spTree>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6147" name="Rectangle 3"/>
          <p:cNvSpPr>
            <a:spLocks noGrp="1" noChangeArrowheads="1"/>
          </p:cNvSpPr>
          <p:nvPr>
            <p:ph type="body" idx="1"/>
          </p:nvPr>
        </p:nvSpPr>
        <p:spPr>
          <a:xfrm>
            <a:off x="395288" y="1557338"/>
            <a:ext cx="8353424" cy="4895850"/>
          </a:xfrm>
        </p:spPr>
        <p:txBody>
          <a:bodyPr/>
          <a:lstStyle/>
          <a:p>
            <a:pPr marL="0" indent="0" algn="ctr">
              <a:buNone/>
            </a:pPr>
            <a:r>
              <a:rPr lang="cs-CZ" b="1"/>
              <a:t>Typ projektu</a:t>
            </a:r>
          </a:p>
          <a:p>
            <a:pPr marL="0" indent="0" algn="ctr">
              <a:buNone/>
            </a:pPr>
            <a:endParaRPr lang="cs-CZ" sz="1100"/>
          </a:p>
          <a:p>
            <a:pPr algn="just">
              <a:buFont typeface="Arial" panose="020B0604020202020204" pitchFamily="34" charset="0"/>
              <a:buChar char="•"/>
            </a:pPr>
            <a:r>
              <a:rPr lang="cs-CZ" sz="2000" b="1"/>
              <a:t>Studentské projekty na celoškolské úrovni</a:t>
            </a:r>
            <a:r>
              <a:rPr lang="cs-CZ" sz="2000"/>
              <a:t>. Doba řešení* projektu je </a:t>
            </a:r>
            <a:r>
              <a:rPr lang="cs-CZ" sz="2000" b="1"/>
              <a:t>12 nebo 24 měsíců</a:t>
            </a:r>
            <a:r>
              <a:rPr lang="cs-CZ" sz="2000"/>
              <a:t>.</a:t>
            </a:r>
          </a:p>
          <a:p>
            <a:pPr marL="0" indent="0" algn="just">
              <a:buNone/>
            </a:pPr>
            <a:endParaRPr lang="cs-CZ" sz="1000"/>
          </a:p>
          <a:p>
            <a:pPr marL="0" indent="0" algn="just">
              <a:buNone/>
            </a:pPr>
            <a:r>
              <a:rPr lang="cs-CZ" sz="1800"/>
              <a:t>Jeden student může být v daný moment řešitelem (hlavním či dalším řešitelem) pouze </a:t>
            </a:r>
            <a:r>
              <a:rPr lang="cs-CZ" sz="1800" b="1"/>
              <a:t>jednoho</a:t>
            </a:r>
            <a:r>
              <a:rPr lang="cs-CZ" sz="1800"/>
              <a:t> studentského projektu financovaného v rámci GS – IGA/A. </a:t>
            </a:r>
          </a:p>
          <a:p>
            <a:pPr marL="0" indent="0" algn="just">
              <a:buNone/>
            </a:pPr>
            <a:endParaRPr lang="cs-CZ" sz="1800"/>
          </a:p>
          <a:p>
            <a:pPr marL="0" indent="0" algn="just">
              <a:buNone/>
            </a:pPr>
            <a:r>
              <a:rPr lang="cs-CZ" sz="1800"/>
              <a:t>Žádost o studentský grant </a:t>
            </a:r>
            <a:r>
              <a:rPr lang="cs-CZ" sz="1800" b="1"/>
              <a:t>musí</a:t>
            </a:r>
            <a:r>
              <a:rPr lang="cs-CZ" sz="1800"/>
              <a:t> být zpracována a podána </a:t>
            </a:r>
            <a:r>
              <a:rPr lang="cs-CZ" sz="1800" b="1"/>
              <a:t>v anglickém jazyce</a:t>
            </a:r>
            <a:r>
              <a:rPr lang="cs-CZ" sz="1800"/>
              <a:t>. </a:t>
            </a:r>
          </a:p>
          <a:p>
            <a:pPr marL="0" indent="0" algn="just">
              <a:buNone/>
            </a:pPr>
            <a:endParaRPr lang="cs-CZ" sz="1800"/>
          </a:p>
          <a:p>
            <a:pPr marL="0" indent="0">
              <a:buNone/>
            </a:pPr>
            <a:r>
              <a:rPr lang="cs-CZ" sz="1600" i="1"/>
              <a:t>* Dobou řešení projektu se rozumí období od zahájení projektu až po schválení závěrečné zprávy Grantovou komisí.</a:t>
            </a:r>
          </a:p>
          <a:p>
            <a:pPr marL="0" indent="0" eaLnBrk="1" hangingPunct="1">
              <a:buNone/>
            </a:pPr>
            <a:endParaRPr lang="cs-CZ" altLang="cs-CZ" sz="2400" i="1">
              <a:solidFill>
                <a:srgbClr val="000099"/>
              </a:solidFill>
            </a:endParaRPr>
          </a:p>
          <a:p>
            <a:pPr lvl="1" eaLnBrk="1" hangingPunct="1"/>
            <a:endParaRPr lang="cs-CZ" altLang="cs-CZ" sz="2400">
              <a:solidFill>
                <a:srgbClr val="000099"/>
              </a:solidFill>
            </a:endParaRPr>
          </a:p>
          <a:p>
            <a:pPr eaLnBrk="1" hangingPunct="1"/>
            <a:endParaRPr lang="cs-CZ" altLang="cs-CZ" sz="2400">
              <a:solidFill>
                <a:srgbClr val="000099"/>
              </a:solidFill>
            </a:endParaRPr>
          </a:p>
          <a:p>
            <a:pPr eaLnBrk="1" hangingPunct="1"/>
            <a:endParaRPr lang="cs-CZ" altLang="cs-CZ">
              <a:solidFill>
                <a:srgbClr val="000099"/>
              </a:solidFill>
            </a:endParaRPr>
          </a:p>
        </p:txBody>
      </p:sp>
      <p:sp>
        <p:nvSpPr>
          <p:cNvPr id="614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4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0A258A19-8442-462B-BAC2-B3C3295565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6450" y="5798213"/>
            <a:ext cx="3924000" cy="870874"/>
          </a:xfrm>
          <a:prstGeom prst="rect">
            <a:avLst/>
          </a:prstGeom>
        </p:spPr>
      </p:pic>
    </p:spTree>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0825" y="404813"/>
            <a:ext cx="7715250" cy="1223962"/>
          </a:xfrm>
        </p:spPr>
        <p:txBody>
          <a:bodyPr/>
          <a:lstStyle/>
          <a:p>
            <a:pPr eaLnBrk="1" hangingPunct="1"/>
            <a:r>
              <a:rPr lang="cs-CZ" altLang="cs-CZ">
                <a:solidFill>
                  <a:srgbClr val="66CCFF"/>
                </a:solidFill>
              </a:rPr>
              <a:t> </a:t>
            </a:r>
            <a:r>
              <a:rPr lang="cs-CZ" altLang="cs-CZ" sz="3200">
                <a:solidFill>
                  <a:srgbClr val="66CCFF"/>
                </a:solidFill>
              </a:rPr>
              <a:t>GS - IGA/A</a:t>
            </a:r>
            <a:endParaRPr lang="cs-CZ" altLang="cs-CZ" sz="3200" u="sng">
              <a:solidFill>
                <a:srgbClr val="000099"/>
              </a:solidFill>
            </a:endParaRPr>
          </a:p>
        </p:txBody>
      </p:sp>
      <p:sp>
        <p:nvSpPr>
          <p:cNvPr id="6147" name="Rectangle 3"/>
          <p:cNvSpPr>
            <a:spLocks noGrp="1" noChangeArrowheads="1"/>
          </p:cNvSpPr>
          <p:nvPr>
            <p:ph type="body" idx="1"/>
          </p:nvPr>
        </p:nvSpPr>
        <p:spPr>
          <a:xfrm>
            <a:off x="395288" y="1557338"/>
            <a:ext cx="8353424" cy="4895850"/>
          </a:xfrm>
        </p:spPr>
        <p:txBody>
          <a:bodyPr/>
          <a:lstStyle/>
          <a:p>
            <a:pPr marL="0" indent="0" algn="ctr">
              <a:buNone/>
            </a:pPr>
            <a:r>
              <a:rPr lang="cs-CZ" b="1"/>
              <a:t>Typ projektu</a:t>
            </a:r>
          </a:p>
          <a:p>
            <a:pPr marL="0" indent="0" algn="ctr">
              <a:buNone/>
            </a:pPr>
            <a:endParaRPr lang="cs-CZ" sz="1100"/>
          </a:p>
          <a:p>
            <a:pPr algn="just">
              <a:buFont typeface="Arial" panose="020B0604020202020204" pitchFamily="34" charset="0"/>
              <a:buChar char="•"/>
            </a:pPr>
            <a:r>
              <a:rPr lang="cs-CZ" sz="1600" b="1"/>
              <a:t>Uchazeči mohou podávat návrhy projektů v níže uvedených vědních oblastech (FORD, </a:t>
            </a:r>
            <a:r>
              <a:rPr lang="cs-CZ" sz="1600" b="1" err="1"/>
              <a:t>Frascati</a:t>
            </a:r>
            <a:r>
              <a:rPr lang="cs-CZ" sz="1600" b="1"/>
              <a:t> manuál):</a:t>
            </a:r>
          </a:p>
          <a:p>
            <a:pPr marL="0" indent="0" algn="just">
              <a:buNone/>
            </a:pPr>
            <a:r>
              <a:rPr lang="cs-CZ" sz="1200"/>
              <a:t>         </a:t>
            </a:r>
            <a:r>
              <a:rPr lang="en-US" sz="1200"/>
              <a:t>A) </a:t>
            </a:r>
            <a:r>
              <a:rPr lang="cs-CZ" sz="1200"/>
              <a:t>	</a:t>
            </a:r>
            <a:r>
              <a:rPr lang="en-US" sz="1400"/>
              <a:t>5.0 Social Sciences (</a:t>
            </a:r>
            <a:r>
              <a:rPr lang="en-US" sz="1400" err="1"/>
              <a:t>vše</a:t>
            </a:r>
            <a:r>
              <a:rPr lang="en-US" sz="1400"/>
              <a:t>)</a:t>
            </a:r>
            <a:r>
              <a:rPr lang="cs-CZ" sz="1400"/>
              <a:t>,  </a:t>
            </a:r>
            <a:r>
              <a:rPr lang="en-US" sz="1400"/>
              <a:t>1.1. Mathematics</a:t>
            </a:r>
            <a:r>
              <a:rPr lang="cs-CZ" sz="1400"/>
              <a:t>,  </a:t>
            </a:r>
            <a:r>
              <a:rPr lang="en-US" sz="1400"/>
              <a:t>1.2. Computer and Information Science </a:t>
            </a:r>
          </a:p>
          <a:p>
            <a:pPr marL="0" indent="0" algn="just">
              <a:buNone/>
            </a:pPr>
            <a:r>
              <a:rPr lang="cs-CZ" sz="1400"/>
              <a:t>	</a:t>
            </a:r>
            <a:r>
              <a:rPr lang="en-US" sz="1400"/>
              <a:t>a</a:t>
            </a:r>
          </a:p>
          <a:p>
            <a:pPr marL="0" indent="0" algn="just">
              <a:buNone/>
            </a:pPr>
            <a:r>
              <a:rPr lang="cs-CZ" sz="1400"/>
              <a:t>        </a:t>
            </a:r>
            <a:r>
              <a:rPr lang="en-US" sz="1400"/>
              <a:t>B)</a:t>
            </a:r>
            <a:r>
              <a:rPr lang="cs-CZ" sz="1400"/>
              <a:t>	</a:t>
            </a:r>
            <a:r>
              <a:rPr lang="en-US" sz="1400"/>
              <a:t>2.2.Electrical Engineering, Electronic Engineering, Information engineering (HW, SW)</a:t>
            </a:r>
            <a:r>
              <a:rPr lang="cs-CZ" sz="1400"/>
              <a:t>, </a:t>
            </a:r>
            <a:r>
              <a:rPr lang="en-US" sz="1400"/>
              <a:t>2.7. </a:t>
            </a:r>
            <a:r>
              <a:rPr lang="cs-CZ" sz="1400"/>
              <a:t>	</a:t>
            </a:r>
            <a:r>
              <a:rPr lang="en-US" sz="1400"/>
              <a:t>Environmental engineering (Energy and Fuels)</a:t>
            </a:r>
            <a:r>
              <a:rPr lang="cs-CZ" sz="1400"/>
              <a:t>, </a:t>
            </a:r>
            <a:r>
              <a:rPr lang="en-US" sz="1400"/>
              <a:t>3.3. Health Science</a:t>
            </a:r>
            <a:r>
              <a:rPr lang="cs-CZ" sz="1400"/>
              <a:t>, </a:t>
            </a:r>
            <a:r>
              <a:rPr lang="en-US" sz="1400"/>
              <a:t>4.5 Other agricultural </a:t>
            </a:r>
            <a:r>
              <a:rPr lang="cs-CZ" sz="1400"/>
              <a:t>	</a:t>
            </a:r>
            <a:r>
              <a:rPr lang="en-US" sz="1400"/>
              <a:t>sciences</a:t>
            </a:r>
            <a:r>
              <a:rPr lang="cs-CZ" sz="1400"/>
              <a:t>, </a:t>
            </a:r>
            <a:r>
              <a:rPr lang="en-US" sz="1400"/>
              <a:t>6.1. History and Archaeology</a:t>
            </a:r>
            <a:r>
              <a:rPr lang="cs-CZ" sz="1400"/>
              <a:t>,  </a:t>
            </a:r>
            <a:r>
              <a:rPr lang="en-US" sz="1400"/>
              <a:t>6.3. Philosophy, Ethics, Religion</a:t>
            </a:r>
            <a:r>
              <a:rPr lang="cs-CZ" sz="1400"/>
              <a:t>, </a:t>
            </a:r>
            <a:r>
              <a:rPr lang="en-US" sz="1400"/>
              <a:t>6.4 Arts (arts, </a:t>
            </a:r>
            <a:r>
              <a:rPr lang="cs-CZ" sz="1400"/>
              <a:t>	</a:t>
            </a:r>
            <a:r>
              <a:rPr lang="en-US" sz="1400"/>
              <a:t>history of arts, performing arts, music)</a:t>
            </a:r>
          </a:p>
          <a:p>
            <a:pPr marL="0" indent="0" algn="just">
              <a:buNone/>
            </a:pPr>
            <a:endParaRPr lang="cs-CZ" sz="2000"/>
          </a:p>
          <a:p>
            <a:pPr marL="0" lvl="0" indent="0" algn="ctr">
              <a:buNone/>
            </a:pPr>
            <a:r>
              <a:rPr lang="cs-CZ" sz="1600"/>
              <a:t>     V případě podání návrhu přihlášky mimo vědní oblast zmíněnou v  bodě A) je vždy nutné zdůvodnění.</a:t>
            </a:r>
          </a:p>
          <a:p>
            <a:pPr marL="0" indent="0">
              <a:buNone/>
            </a:pPr>
            <a:endParaRPr lang="cs-CZ" altLang="cs-CZ" sz="2400" i="1">
              <a:solidFill>
                <a:srgbClr val="000099"/>
              </a:solidFill>
            </a:endParaRPr>
          </a:p>
          <a:p>
            <a:pPr lvl="1" eaLnBrk="1" hangingPunct="1"/>
            <a:endParaRPr lang="cs-CZ" altLang="cs-CZ" sz="2400">
              <a:solidFill>
                <a:srgbClr val="000099"/>
              </a:solidFill>
            </a:endParaRPr>
          </a:p>
          <a:p>
            <a:pPr eaLnBrk="1" hangingPunct="1"/>
            <a:endParaRPr lang="cs-CZ" altLang="cs-CZ" sz="2400">
              <a:solidFill>
                <a:srgbClr val="000099"/>
              </a:solidFill>
            </a:endParaRPr>
          </a:p>
          <a:p>
            <a:pPr eaLnBrk="1" hangingPunct="1"/>
            <a:endParaRPr lang="cs-CZ" altLang="cs-CZ">
              <a:solidFill>
                <a:srgbClr val="000099"/>
              </a:solidFill>
            </a:endParaRPr>
          </a:p>
        </p:txBody>
      </p:sp>
      <p:sp>
        <p:nvSpPr>
          <p:cNvPr id="6148"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6149"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pic>
        <p:nvPicPr>
          <p:cNvPr id="6" name="Obrázek 5">
            <a:extLst>
              <a:ext uri="{FF2B5EF4-FFF2-40B4-BE49-F238E27FC236}">
                <a16:creationId xmlns:a16="http://schemas.microsoft.com/office/drawing/2014/main" id="{0A258A19-8442-462B-BAC2-B3C32955652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46450" y="5814607"/>
            <a:ext cx="3924000" cy="870874"/>
          </a:xfrm>
          <a:prstGeom prst="rect">
            <a:avLst/>
          </a:prstGeom>
        </p:spPr>
      </p:pic>
    </p:spTree>
    <p:extLst>
      <p:ext uri="{BB962C8B-B14F-4D97-AF65-F5344CB8AC3E}">
        <p14:creationId xmlns:p14="http://schemas.microsoft.com/office/powerpoint/2010/main" val="79437969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692150"/>
            <a:ext cx="7848600" cy="666750"/>
          </a:xfrm>
        </p:spPr>
        <p:txBody>
          <a:bodyPr/>
          <a:lstStyle/>
          <a:p>
            <a:pPr eaLnBrk="1" hangingPunct="1"/>
            <a:r>
              <a:rPr lang="cs-CZ" altLang="cs-CZ" sz="3200">
                <a:solidFill>
                  <a:srgbClr val="66CCFF"/>
                </a:solidFill>
              </a:rPr>
              <a:t> GS - IGA/A</a:t>
            </a:r>
            <a:endParaRPr lang="cs-CZ" altLang="cs-CZ" sz="3200" u="sng">
              <a:solidFill>
                <a:srgbClr val="000099"/>
              </a:solidFill>
            </a:endParaRPr>
          </a:p>
        </p:txBody>
      </p:sp>
      <p:sp>
        <p:nvSpPr>
          <p:cNvPr id="7171" name="Rectangle 3"/>
          <p:cNvSpPr>
            <a:spLocks noGrp="1" noChangeArrowheads="1"/>
          </p:cNvSpPr>
          <p:nvPr>
            <p:ph type="body" sz="half" idx="1"/>
          </p:nvPr>
        </p:nvSpPr>
        <p:spPr>
          <a:xfrm>
            <a:off x="467544" y="1484785"/>
            <a:ext cx="8136707" cy="540866"/>
          </a:xfrm>
        </p:spPr>
        <p:txBody>
          <a:bodyPr/>
          <a:lstStyle/>
          <a:p>
            <a:pPr marL="0" indent="0" algn="ctr">
              <a:lnSpc>
                <a:spcPct val="107000"/>
              </a:lnSpc>
              <a:spcAft>
                <a:spcPts val="0"/>
              </a:spcAft>
              <a:buNone/>
            </a:pPr>
            <a:r>
              <a:rPr lang="cs-CZ" sz="2000" b="1" i="1" u="sng">
                <a:latin typeface="Calibri" panose="020F0502020204030204" pitchFamily="34" charset="0"/>
                <a:ea typeface="Calibri" panose="020F0502020204030204" pitchFamily="34" charset="0"/>
                <a:cs typeface="Times New Roman" panose="02020603050405020304" pitchFamily="18" charset="0"/>
              </a:rPr>
              <a:t>Na co je nutné dát pozor při tvorbě přihlášky</a:t>
            </a:r>
            <a:endParaRPr lang="cs-CZ" sz="2000" i="1" u="sng">
              <a:latin typeface="Calibri" panose="020F0502020204030204" pitchFamily="34" charset="0"/>
              <a:ea typeface="Calibri" panose="020F0502020204030204" pitchFamily="34" charset="0"/>
              <a:cs typeface="Times New Roman" panose="02020603050405020304" pitchFamily="18" charset="0"/>
            </a:endParaRPr>
          </a:p>
        </p:txBody>
      </p:sp>
      <p:sp>
        <p:nvSpPr>
          <p:cNvPr id="717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7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 name="Zástupný symbol pro obsah 1"/>
          <p:cNvSpPr>
            <a:spLocks noGrp="1"/>
          </p:cNvSpPr>
          <p:nvPr>
            <p:ph sz="half" idx="2"/>
          </p:nvPr>
        </p:nvSpPr>
        <p:spPr>
          <a:xfrm>
            <a:off x="467544" y="2025650"/>
            <a:ext cx="8136707" cy="4433287"/>
          </a:xfrm>
        </p:spPr>
        <p:txBody>
          <a:bodyPr/>
          <a:lstStyle/>
          <a:p>
            <a:pPr marL="0" lvl="0" indent="0" algn="just">
              <a:buNone/>
            </a:pPr>
            <a:r>
              <a:rPr lang="cs-CZ" sz="2000" b="1"/>
              <a:t>Složení týmu a výše úvazku</a:t>
            </a:r>
          </a:p>
          <a:p>
            <a:pPr lvl="0" algn="just"/>
            <a:r>
              <a:rPr lang="cs-CZ" sz="1800"/>
              <a:t>Hlavní řešitel: doktorand-navrhovatel 	povinná výše úvazku 0,5</a:t>
            </a:r>
          </a:p>
          <a:p>
            <a:pPr algn="just"/>
            <a:r>
              <a:rPr lang="cs-CZ" sz="1800"/>
              <a:t>Další řešitelé: doktorandi, max. 4 osoby	úvazek mezi 0,1 a 0,5 </a:t>
            </a:r>
          </a:p>
          <a:p>
            <a:pPr marL="0" lvl="0" indent="0" algn="just">
              <a:buNone/>
            </a:pPr>
            <a:endParaRPr lang="cs-CZ" sz="2000" b="1"/>
          </a:p>
          <a:p>
            <a:pPr marL="0" lvl="0" indent="0" algn="just">
              <a:buNone/>
            </a:pPr>
            <a:r>
              <a:rPr lang="cs-CZ" sz="1800"/>
              <a:t>Pracovní kapacita studenta odpovídající 0,1 úvazku je stanovena na 16 hodin za měsíc.</a:t>
            </a:r>
          </a:p>
          <a:p>
            <a:pPr marL="0" lvl="0" indent="0" algn="just">
              <a:buNone/>
            </a:pPr>
            <a:endParaRPr lang="cs-CZ" sz="1600" i="1"/>
          </a:p>
          <a:p>
            <a:pPr marL="0" indent="0" algn="just">
              <a:buNone/>
            </a:pPr>
            <a:r>
              <a:rPr lang="cs-CZ" sz="1600"/>
              <a:t>Ph.D. studenti se zaměstnaneckým poměrem nebo s DPP, DPČ musí mít v rámci VŠE výši celkového úvazku maximálně do 1,2násobku fondu pracovní doby v daném měsíci.</a:t>
            </a:r>
          </a:p>
          <a:p>
            <a:pPr marL="0" indent="0" algn="just">
              <a:buNone/>
            </a:pPr>
            <a:endParaRPr lang="cs-CZ" sz="1600" i="1"/>
          </a:p>
          <a:p>
            <a:pPr marL="0" indent="0">
              <a:buNone/>
            </a:pPr>
            <a:r>
              <a:rPr lang="cs-CZ" sz="1600" i="1"/>
              <a:t>Studenti bakalářského či magisterského studijního programu VŠE se mohou účastnit jen okrajově, např. jako podpora při sběru dat, nejsou řešiteli projektu.</a:t>
            </a:r>
          </a:p>
        </p:txBody>
      </p:sp>
      <p:pic>
        <p:nvPicPr>
          <p:cNvPr id="7" name="Obrázek 6">
            <a:extLst>
              <a:ext uri="{FF2B5EF4-FFF2-40B4-BE49-F238E27FC236}">
                <a16:creationId xmlns:a16="http://schemas.microsoft.com/office/drawing/2014/main" id="{C04F3C56-D771-4596-B43A-463DCDA824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3897" y="5987126"/>
            <a:ext cx="3924000" cy="870874"/>
          </a:xfrm>
          <a:prstGeom prst="rect">
            <a:avLst/>
          </a:prstGeom>
        </p:spPr>
      </p:pic>
    </p:spTree>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250825" y="692150"/>
            <a:ext cx="7848600" cy="666750"/>
          </a:xfrm>
        </p:spPr>
        <p:txBody>
          <a:bodyPr/>
          <a:lstStyle/>
          <a:p>
            <a:pPr eaLnBrk="1" hangingPunct="1"/>
            <a:r>
              <a:rPr lang="cs-CZ" altLang="cs-CZ" sz="3200">
                <a:solidFill>
                  <a:srgbClr val="66CCFF"/>
                </a:solidFill>
              </a:rPr>
              <a:t> GS - IGA/A</a:t>
            </a:r>
            <a:endParaRPr lang="cs-CZ" altLang="cs-CZ" sz="3200" u="sng">
              <a:solidFill>
                <a:srgbClr val="000099"/>
              </a:solidFill>
            </a:endParaRPr>
          </a:p>
        </p:txBody>
      </p:sp>
      <p:sp>
        <p:nvSpPr>
          <p:cNvPr id="7171" name="Rectangle 3"/>
          <p:cNvSpPr>
            <a:spLocks noGrp="1" noChangeArrowheads="1"/>
          </p:cNvSpPr>
          <p:nvPr>
            <p:ph type="body" sz="half" idx="1"/>
          </p:nvPr>
        </p:nvSpPr>
        <p:spPr>
          <a:xfrm>
            <a:off x="467544" y="1484785"/>
            <a:ext cx="8136707" cy="540866"/>
          </a:xfrm>
        </p:spPr>
        <p:txBody>
          <a:bodyPr/>
          <a:lstStyle/>
          <a:p>
            <a:pPr marL="0" indent="0" algn="ctr">
              <a:lnSpc>
                <a:spcPct val="107000"/>
              </a:lnSpc>
              <a:spcAft>
                <a:spcPts val="0"/>
              </a:spcAft>
              <a:buNone/>
            </a:pPr>
            <a:r>
              <a:rPr lang="cs-CZ" sz="2000" b="1" i="1" u="sng">
                <a:latin typeface="Calibri" panose="020F0502020204030204" pitchFamily="34" charset="0"/>
                <a:ea typeface="Calibri" panose="020F0502020204030204" pitchFamily="34" charset="0"/>
                <a:cs typeface="Times New Roman" panose="02020603050405020304" pitchFamily="18" charset="0"/>
              </a:rPr>
              <a:t>Na co je nutné dát pozor při tvorbě přihlášky</a:t>
            </a:r>
            <a:endParaRPr lang="cs-CZ" sz="2000" i="1" u="sng">
              <a:latin typeface="Calibri" panose="020F0502020204030204" pitchFamily="34" charset="0"/>
              <a:ea typeface="Calibri" panose="020F0502020204030204" pitchFamily="34" charset="0"/>
              <a:cs typeface="Times New Roman" panose="02020603050405020304" pitchFamily="18" charset="0"/>
            </a:endParaRPr>
          </a:p>
        </p:txBody>
      </p:sp>
      <p:sp>
        <p:nvSpPr>
          <p:cNvPr id="7172" name="Line 4"/>
          <p:cNvSpPr>
            <a:spLocks noChangeShapeType="1"/>
          </p:cNvSpPr>
          <p:nvPr/>
        </p:nvSpPr>
        <p:spPr bwMode="auto">
          <a:xfrm>
            <a:off x="395288" y="765175"/>
            <a:ext cx="0" cy="86360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7173" name="Line 5"/>
          <p:cNvSpPr>
            <a:spLocks noChangeShapeType="1"/>
          </p:cNvSpPr>
          <p:nvPr/>
        </p:nvSpPr>
        <p:spPr bwMode="auto">
          <a:xfrm>
            <a:off x="179388" y="1341438"/>
            <a:ext cx="5832475" cy="0"/>
          </a:xfrm>
          <a:prstGeom prst="line">
            <a:avLst/>
          </a:prstGeom>
          <a:noFill/>
          <a:ln w="38100">
            <a:solidFill>
              <a:srgbClr val="000099"/>
            </a:solidFill>
            <a:round/>
            <a:headEnd/>
            <a:tailEnd/>
          </a:ln>
          <a:extLst>
            <a:ext uri="{909E8E84-426E-40DD-AFC4-6F175D3DCCD1}">
              <a14:hiddenFill xmlns:a14="http://schemas.microsoft.com/office/drawing/2010/main">
                <a:noFill/>
              </a14:hiddenFill>
            </a:ext>
          </a:extLst>
        </p:spPr>
        <p:txBody>
          <a:bodyPr/>
          <a:lstStyle/>
          <a:p>
            <a:endParaRPr lang="cs-CZ"/>
          </a:p>
        </p:txBody>
      </p:sp>
      <p:sp>
        <p:nvSpPr>
          <p:cNvPr id="2" name="Zástupný symbol pro obsah 1"/>
          <p:cNvSpPr>
            <a:spLocks noGrp="1"/>
          </p:cNvSpPr>
          <p:nvPr>
            <p:ph sz="half" idx="2"/>
          </p:nvPr>
        </p:nvSpPr>
        <p:spPr>
          <a:xfrm>
            <a:off x="467544" y="2025650"/>
            <a:ext cx="8136707" cy="4433287"/>
          </a:xfrm>
        </p:spPr>
        <p:txBody>
          <a:bodyPr/>
          <a:lstStyle/>
          <a:p>
            <a:pPr marL="0" lvl="0" indent="0" algn="just">
              <a:buNone/>
            </a:pPr>
            <a:endParaRPr lang="cs-CZ" sz="2400" dirty="0"/>
          </a:p>
          <a:p>
            <a:pPr marL="0" lvl="0" indent="0" algn="just">
              <a:buNone/>
            </a:pPr>
            <a:r>
              <a:rPr lang="cs-CZ" sz="2400" dirty="0"/>
              <a:t>Při řešení studentského projektu je </a:t>
            </a:r>
            <a:r>
              <a:rPr lang="cs-CZ" sz="2400" b="1" dirty="0"/>
              <a:t>povinná</a:t>
            </a:r>
            <a:r>
              <a:rPr lang="cs-CZ" sz="2400" dirty="0"/>
              <a:t> účast </a:t>
            </a:r>
            <a:r>
              <a:rPr lang="cs-CZ" sz="2400" b="1" dirty="0"/>
              <a:t>nejméně jednoho mentora</a:t>
            </a:r>
            <a:r>
              <a:rPr lang="cs-CZ" sz="2400" dirty="0"/>
              <a:t>, který</a:t>
            </a:r>
            <a:endParaRPr lang="cs-CZ" sz="2000" b="1" dirty="0"/>
          </a:p>
          <a:p>
            <a:pPr lvl="1" algn="just"/>
            <a:r>
              <a:rPr lang="cs-CZ" sz="2000" dirty="0"/>
              <a:t>je výzkumný či akademický pracovníka s min. akademickou kvalifikací CSc., Ph.D., nebo jejich ekvivalent,</a:t>
            </a:r>
          </a:p>
          <a:p>
            <a:pPr lvl="1" algn="just"/>
            <a:r>
              <a:rPr lang="cs-CZ" sz="2000" dirty="0"/>
              <a:t>poskytuje řešiteli/řešitelům projektu odbornou a metodickou podporu.</a:t>
            </a:r>
          </a:p>
          <a:p>
            <a:pPr lvl="0" algn="just"/>
            <a:endParaRPr lang="cs-CZ" sz="2000" b="1" dirty="0"/>
          </a:p>
          <a:p>
            <a:pPr marL="0" indent="0">
              <a:buNone/>
            </a:pPr>
            <a:endParaRPr lang="cs-CZ" sz="2000" dirty="0"/>
          </a:p>
        </p:txBody>
      </p:sp>
      <p:pic>
        <p:nvPicPr>
          <p:cNvPr id="7" name="Obrázek 6">
            <a:extLst>
              <a:ext uri="{FF2B5EF4-FFF2-40B4-BE49-F238E27FC236}">
                <a16:creationId xmlns:a16="http://schemas.microsoft.com/office/drawing/2014/main" id="{C04F3C56-D771-4596-B43A-463DCDA824C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3897" y="5805264"/>
            <a:ext cx="3924000" cy="870874"/>
          </a:xfrm>
          <a:prstGeom prst="rect">
            <a:avLst/>
          </a:prstGeom>
        </p:spPr>
      </p:pic>
    </p:spTree>
    <p:extLst>
      <p:ext uri="{BB962C8B-B14F-4D97-AF65-F5344CB8AC3E}">
        <p14:creationId xmlns:p14="http://schemas.microsoft.com/office/powerpoint/2010/main" val="3373003924"/>
      </p:ext>
    </p:extLst>
  </p:cSld>
  <p:clrMapOvr>
    <a:masterClrMapping/>
  </p:clrMapOvr>
  <p:transition spd="med">
    <p:fade/>
  </p:transition>
</p:sld>
</file>

<file path=ppt/theme/theme1.xml><?xml version="1.0" encoding="utf-8"?>
<a:theme xmlns:a="http://schemas.openxmlformats.org/drawingml/2006/main" name="vnitrni_stranka">
  <a:themeElements>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nitrni_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lnDef>
  </a:objectDefaults>
  <a:extraClrSchemeLst>
    <a:extraClrScheme>
      <a:clrScheme name="vnitrni_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nitrni_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nitrni_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nitrni_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nitrni_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nitrni_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nitrni_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nitrni_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nitrni_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nitrni_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nitrni_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nitrni_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ulni stranka">
  <a:themeElements>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ulni stranka">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742950" marR="0" indent="-285750" algn="l" defTabSz="914400" rtl="0" eaLnBrk="1" fontAlgn="base" latinLnBrk="0" hangingPunct="1">
          <a:lnSpc>
            <a:spcPct val="90000"/>
          </a:lnSpc>
          <a:spcBef>
            <a:spcPct val="20000"/>
          </a:spcBef>
          <a:spcAft>
            <a:spcPct val="0"/>
          </a:spcAft>
          <a:buClrTx/>
          <a:buSzPct val="115000"/>
          <a:buFont typeface="Wingdings" pitchFamily="2" charset="2"/>
          <a:buChar char="§"/>
          <a:tabLst/>
          <a:defRPr kumimoji="0" lang="cs-CZ" sz="2000" b="0" i="0" u="none" strike="noStrike" cap="none" normalizeH="0" baseline="0" smtClean="0">
            <a:ln>
              <a:noFill/>
            </a:ln>
            <a:solidFill>
              <a:srgbClr val="000099"/>
            </a:solidFill>
            <a:effectLst/>
            <a:latin typeface="Arial" charset="0"/>
          </a:defRPr>
        </a:defPPr>
      </a:lstStyle>
    </a:lnDef>
  </a:objectDefaults>
  <a:extraClrSchemeLst>
    <a:extraClrScheme>
      <a:clrScheme name="Titulni strank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ulni strank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ulni strank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ulni strank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ulni strank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ulni strank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ulni strank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ulni strank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ulni strank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ulni strank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ulni strank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ulni strank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243EAF4E3803A4988A3F359D0AF77FE" ma:contentTypeVersion="10" ma:contentTypeDescription="Vytvoří nový dokument" ma:contentTypeScope="" ma:versionID="62ae821da067e0d53b05cf85fb12a208">
  <xsd:schema xmlns:xsd="http://www.w3.org/2001/XMLSchema" xmlns:xs="http://www.w3.org/2001/XMLSchema" xmlns:p="http://schemas.microsoft.com/office/2006/metadata/properties" xmlns:ns3="5bb92c2a-a9a8-4dc7-91bc-0c873f60d125" targetNamespace="http://schemas.microsoft.com/office/2006/metadata/properties" ma:root="true" ma:fieldsID="a71c0b7a83a6fafc68f9fadf0c7d56a6" ns3:_="">
    <xsd:import namespace="5bb92c2a-a9a8-4dc7-91bc-0c873f60d1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b92c2a-a9a8-4dc7-91bc-0c873f60d1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3A53F56-1F8B-48A3-8119-D5EEBA022BF2}">
  <ds:schemaRefs>
    <ds:schemaRef ds:uri="http://schemas.microsoft.com/sharepoint/v3/contenttype/forms"/>
  </ds:schemaRefs>
</ds:datastoreItem>
</file>

<file path=customXml/itemProps2.xml><?xml version="1.0" encoding="utf-8"?>
<ds:datastoreItem xmlns:ds="http://schemas.openxmlformats.org/officeDocument/2006/customXml" ds:itemID="{CBAFEF06-40A9-4525-A6CC-E868D22C1401}">
  <ds:schemaRefs>
    <ds:schemaRef ds:uri="5bb92c2a-a9a8-4dc7-91bc-0c873f60d125"/>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schemas.microsoft.com/office/2006/documentManagement/types"/>
    <ds:schemaRef ds:uri="http://www.w3.org/XML/1998/namespace"/>
    <ds:schemaRef ds:uri="http://purl.org/dc/dcmitype/"/>
    <ds:schemaRef ds:uri="http://purl.org/dc/elements/1.1/"/>
  </ds:schemaRefs>
</ds:datastoreItem>
</file>

<file path=customXml/itemProps3.xml><?xml version="1.0" encoding="utf-8"?>
<ds:datastoreItem xmlns:ds="http://schemas.openxmlformats.org/officeDocument/2006/customXml" ds:itemID="{4EFBA4F8-AB2F-4013-95F5-34FE1158B4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b92c2a-a9a8-4dc7-91bc-0c873f60d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19</TotalTime>
  <Words>1601</Words>
  <Application>Microsoft Office PowerPoint</Application>
  <PresentationFormat>Předvádění na obrazovce (4:3)</PresentationFormat>
  <Paragraphs>171</Paragraphs>
  <Slides>20</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20</vt:i4>
      </vt:variant>
    </vt:vector>
  </HeadingPairs>
  <TitlesOfParts>
    <vt:vector size="26" baseType="lpstr">
      <vt:lpstr>Arial</vt:lpstr>
      <vt:lpstr>Calibri</vt:lpstr>
      <vt:lpstr>Times New Roman</vt:lpstr>
      <vt:lpstr>Wingdings</vt:lpstr>
      <vt:lpstr>vnitrni_stranka</vt:lpstr>
      <vt:lpstr>Titulni stranka</vt:lpstr>
      <vt:lpstr>Grantová soutěž IGA/A (GS - IGA/A) </vt:lpstr>
      <vt:lpstr> GS - IGA/A</vt:lpstr>
      <vt:lpstr> GS - IGA/A</vt:lpstr>
      <vt:lpstr> GS - IGA/A</vt:lpstr>
      <vt:lpstr> GS - IGA/A</vt:lpstr>
      <vt:lpstr> GS - IGA/A</vt:lpstr>
      <vt:lpstr> GS - IGA/A</vt:lpstr>
      <vt:lpstr> GS - IGA/A</vt:lpstr>
      <vt:lpstr> GS - IGA/A</vt:lpstr>
      <vt:lpstr> GS - IGA/A</vt:lpstr>
      <vt:lpstr> GS - IGA/A</vt:lpstr>
      <vt:lpstr> GS - IGA/A</vt:lpstr>
      <vt:lpstr> GS - IGA/A</vt:lpstr>
      <vt:lpstr>GS - IGA/A</vt:lpstr>
      <vt:lpstr>GS - IGA/A</vt:lpstr>
      <vt:lpstr>GS - IGA/A</vt:lpstr>
      <vt:lpstr>Prezentace aplikace PowerPoint</vt:lpstr>
      <vt:lpstr>Prezentace aplikace PowerPoint</vt:lpstr>
      <vt:lpstr> GS - IGA/A</vt:lpstr>
      <vt:lpstr> GS - IGA/A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x</dc:creator>
  <cp:lastModifiedBy>Soňa Macurová</cp:lastModifiedBy>
  <cp:revision>3</cp:revision>
  <cp:lastPrinted>2020-09-30T07:32:03Z</cp:lastPrinted>
  <dcterms:created xsi:type="dcterms:W3CDTF">2008-08-24T19:35:02Z</dcterms:created>
  <dcterms:modified xsi:type="dcterms:W3CDTF">2020-09-30T11:33:24Z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0x010100C243EAF4E3803A4988A3F359D0AF77FE</vt:lpwstr>
  </property>
</Properties>
</file>