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6" r:id="rId5"/>
    <p:sldMasterId id="2147483662" r:id="rId6"/>
  </p:sldMasterIdLst>
  <p:sldIdLst>
    <p:sldId id="269" r:id="rId7"/>
    <p:sldId id="257" r:id="rId8"/>
    <p:sldId id="275" r:id="rId9"/>
    <p:sldId id="272" r:id="rId10"/>
    <p:sldId id="274" r:id="rId11"/>
    <p:sldId id="273" r:id="rId12"/>
    <p:sldId id="278" r:id="rId13"/>
    <p:sldId id="287" r:id="rId14"/>
    <p:sldId id="280" r:id="rId15"/>
    <p:sldId id="289" r:id="rId16"/>
    <p:sldId id="288" r:id="rId17"/>
    <p:sldId id="290" r:id="rId18"/>
    <p:sldId id="292" r:id="rId19"/>
    <p:sldId id="291" r:id="rId20"/>
    <p:sldId id="286" r:id="rId21"/>
    <p:sldId id="279" r:id="rId22"/>
    <p:sldId id="276" r:id="rId23"/>
    <p:sldId id="277" r:id="rId24"/>
    <p:sldId id="285" r:id="rId25"/>
    <p:sldId id="284" r:id="rId26"/>
    <p:sldId id="283" r:id="rId27"/>
    <p:sldId id="282" r:id="rId28"/>
    <p:sldId id="281" r:id="rId29"/>
    <p:sldId id="297" r:id="rId30"/>
    <p:sldId id="296" r:id="rId31"/>
    <p:sldId id="298" r:id="rId32"/>
    <p:sldId id="295" r:id="rId33"/>
    <p:sldId id="294" r:id="rId34"/>
    <p:sldId id="293" r:id="rId35"/>
    <p:sldId id="271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6FE"/>
    <a:srgbClr val="009EE2"/>
    <a:srgbClr val="D2F5FF"/>
    <a:srgbClr val="5BC4F1"/>
    <a:srgbClr val="B5EAE0"/>
    <a:srgbClr val="D9FFFA"/>
    <a:srgbClr val="009881"/>
    <a:srgbClr val="B8FFF1"/>
    <a:srgbClr val="B3FFF0"/>
    <a:srgbClr val="89F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3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ina Zukalová" userId="283090a7-d8fb-4bf7-bfef-75fdbf092f37" providerId="ADAL" clId="{6A89E4C9-D07B-4439-9E12-FE60F0CA0741}"/>
    <pc:docChg chg="undo custSel addSld modSld sldOrd">
      <pc:chgData name="Sabina Zukalová" userId="283090a7-d8fb-4bf7-bfef-75fdbf092f37" providerId="ADAL" clId="{6A89E4C9-D07B-4439-9E12-FE60F0CA0741}" dt="2021-09-07T08:17:05.970" v="117" actId="20577"/>
      <pc:docMkLst>
        <pc:docMk/>
      </pc:docMkLst>
      <pc:sldChg chg="modSp">
        <pc:chgData name="Sabina Zukalová" userId="283090a7-d8fb-4bf7-bfef-75fdbf092f37" providerId="ADAL" clId="{6A89E4C9-D07B-4439-9E12-FE60F0CA0741}" dt="2021-09-07T08:17:05.970" v="117" actId="20577"/>
        <pc:sldMkLst>
          <pc:docMk/>
          <pc:sldMk cId="1287286663" sldId="269"/>
        </pc:sldMkLst>
        <pc:spChg chg="mod">
          <ac:chgData name="Sabina Zukalová" userId="283090a7-d8fb-4bf7-bfef-75fdbf092f37" providerId="ADAL" clId="{6A89E4C9-D07B-4439-9E12-FE60F0CA0741}" dt="2021-09-07T08:17:05.970" v="117" actId="20577"/>
          <ac:spMkLst>
            <pc:docMk/>
            <pc:sldMk cId="1287286663" sldId="269"/>
            <ac:spMk id="6" creationId="{D3B167F7-A0DB-461B-86F4-984F46166B91}"/>
          </ac:spMkLst>
        </pc:spChg>
      </pc:sldChg>
      <pc:sldChg chg="modSp">
        <pc:chgData name="Sabina Zukalová" userId="283090a7-d8fb-4bf7-bfef-75fdbf092f37" providerId="ADAL" clId="{6A89E4C9-D07B-4439-9E12-FE60F0CA0741}" dt="2021-08-26T12:13:30.822" v="6" actId="6549"/>
        <pc:sldMkLst>
          <pc:docMk/>
          <pc:sldMk cId="2098907482" sldId="282"/>
        </pc:sldMkLst>
        <pc:spChg chg="mod">
          <ac:chgData name="Sabina Zukalová" userId="283090a7-d8fb-4bf7-bfef-75fdbf092f37" providerId="ADAL" clId="{6A89E4C9-D07B-4439-9E12-FE60F0CA0741}" dt="2021-08-26T12:13:30.822" v="6" actId="6549"/>
          <ac:spMkLst>
            <pc:docMk/>
            <pc:sldMk cId="2098907482" sldId="282"/>
            <ac:spMk id="3" creationId="{7C5B2A5F-BDE6-43F8-88B2-C32E89F83363}"/>
          </ac:spMkLst>
        </pc:spChg>
      </pc:sldChg>
      <pc:sldChg chg="addSp modSp">
        <pc:chgData name="Sabina Zukalová" userId="283090a7-d8fb-4bf7-bfef-75fdbf092f37" providerId="ADAL" clId="{6A89E4C9-D07B-4439-9E12-FE60F0CA0741}" dt="2021-08-26T12:07:38.478" v="3" actId="1582"/>
        <pc:sldMkLst>
          <pc:docMk/>
          <pc:sldMk cId="829862752" sldId="284"/>
        </pc:sldMkLst>
        <pc:cxnChg chg="add mod">
          <ac:chgData name="Sabina Zukalová" userId="283090a7-d8fb-4bf7-bfef-75fdbf092f37" providerId="ADAL" clId="{6A89E4C9-D07B-4439-9E12-FE60F0CA0741}" dt="2021-08-26T12:07:38.478" v="3" actId="1582"/>
          <ac:cxnSpMkLst>
            <pc:docMk/>
            <pc:sldMk cId="829862752" sldId="284"/>
            <ac:cxnSpMk id="6" creationId="{9CE54D45-26DA-407D-BB0B-8192A768F073}"/>
          </ac:cxnSpMkLst>
        </pc:cxnChg>
      </pc:sldChg>
      <pc:sldChg chg="modSp ord">
        <pc:chgData name="Sabina Zukalová" userId="283090a7-d8fb-4bf7-bfef-75fdbf092f37" providerId="ADAL" clId="{6A89E4C9-D07B-4439-9E12-FE60F0CA0741}" dt="2021-08-26T12:22:16.512" v="11" actId="14100"/>
        <pc:sldMkLst>
          <pc:docMk/>
          <pc:sldMk cId="3191466661" sldId="287"/>
        </pc:sldMkLst>
        <pc:cxnChg chg="mod">
          <ac:chgData name="Sabina Zukalová" userId="283090a7-d8fb-4bf7-bfef-75fdbf092f37" providerId="ADAL" clId="{6A89E4C9-D07B-4439-9E12-FE60F0CA0741}" dt="2021-08-26T12:22:16.512" v="11" actId="14100"/>
          <ac:cxnSpMkLst>
            <pc:docMk/>
            <pc:sldMk cId="3191466661" sldId="287"/>
            <ac:cxnSpMk id="6" creationId="{32BEA515-FC04-430A-8E62-231DFF85942A}"/>
          </ac:cxnSpMkLst>
        </pc:cxnChg>
      </pc:sldChg>
      <pc:sldChg chg="addSp delSp modSp add">
        <pc:chgData name="Sabina Zukalová" userId="283090a7-d8fb-4bf7-bfef-75fdbf092f37" providerId="ADAL" clId="{6A89E4C9-D07B-4439-9E12-FE60F0CA0741}" dt="2021-08-27T07:16:44.028" v="115" actId="20577"/>
        <pc:sldMkLst>
          <pc:docMk/>
          <pc:sldMk cId="4040148306" sldId="299"/>
        </pc:sldMkLst>
        <pc:spChg chg="add del mod">
          <ac:chgData name="Sabina Zukalová" userId="283090a7-d8fb-4bf7-bfef-75fdbf092f37" providerId="ADAL" clId="{6A89E4C9-D07B-4439-9E12-FE60F0CA0741}" dt="2021-08-27T07:16:44.028" v="115" actId="20577"/>
          <ac:spMkLst>
            <pc:docMk/>
            <pc:sldMk cId="4040148306" sldId="299"/>
            <ac:spMk id="2" creationId="{05B23210-95A7-49BA-8E47-AAA06EEBEA1D}"/>
          </ac:spMkLst>
        </pc:spChg>
        <pc:spChg chg="del">
          <ac:chgData name="Sabina Zukalová" userId="283090a7-d8fb-4bf7-bfef-75fdbf092f37" providerId="ADAL" clId="{6A89E4C9-D07B-4439-9E12-FE60F0CA0741}" dt="2021-08-26T12:37:26.401" v="15" actId="478"/>
          <ac:spMkLst>
            <pc:docMk/>
            <pc:sldMk cId="4040148306" sldId="299"/>
            <ac:spMk id="3" creationId="{0BCC756A-52E1-4EC6-9077-4A0B8B1480FC}"/>
          </ac:spMkLst>
        </pc:spChg>
        <pc:spChg chg="add mod">
          <ac:chgData name="Sabina Zukalová" userId="283090a7-d8fb-4bf7-bfef-75fdbf092f37" providerId="ADAL" clId="{6A89E4C9-D07B-4439-9E12-FE60F0CA0741}" dt="2021-08-26T12:38:46.225" v="25" actId="1582"/>
          <ac:spMkLst>
            <pc:docMk/>
            <pc:sldMk cId="4040148306" sldId="299"/>
            <ac:spMk id="7" creationId="{498BCAE5-D8F2-41E3-A498-FCA2CFE1DBD6}"/>
          </ac:spMkLst>
        </pc:spChg>
        <pc:picChg chg="add mod">
          <ac:chgData name="Sabina Zukalová" userId="283090a7-d8fb-4bf7-bfef-75fdbf092f37" providerId="ADAL" clId="{6A89E4C9-D07B-4439-9E12-FE60F0CA0741}" dt="2021-08-26T12:37:41.450" v="17" actId="1076"/>
          <ac:picMkLst>
            <pc:docMk/>
            <pc:sldMk cId="4040148306" sldId="299"/>
            <ac:picMk id="5" creationId="{26C02199-3D8F-4AB3-9CAA-9C3D9E80BBB2}"/>
          </ac:picMkLst>
        </pc:picChg>
        <pc:picChg chg="add mod modCrop">
          <ac:chgData name="Sabina Zukalová" userId="283090a7-d8fb-4bf7-bfef-75fdbf092f37" providerId="ADAL" clId="{6A89E4C9-D07B-4439-9E12-FE60F0CA0741}" dt="2021-08-26T12:38:21.878" v="21" actId="1076"/>
          <ac:picMkLst>
            <pc:docMk/>
            <pc:sldMk cId="4040148306" sldId="299"/>
            <ac:picMk id="6" creationId="{74283C14-35DA-4BDE-83D2-29DE868BC71A}"/>
          </ac:picMkLst>
        </pc:picChg>
        <pc:cxnChg chg="add mod">
          <ac:chgData name="Sabina Zukalová" userId="283090a7-d8fb-4bf7-bfef-75fdbf092f37" providerId="ADAL" clId="{6A89E4C9-D07B-4439-9E12-FE60F0CA0741}" dt="2021-08-26T12:39:16.100" v="29" actId="1582"/>
          <ac:cxnSpMkLst>
            <pc:docMk/>
            <pc:sldMk cId="4040148306" sldId="299"/>
            <ac:cxnSpMk id="9" creationId="{0612AA4C-7CF4-45DB-9D37-F8713B87168F}"/>
          </ac:cxnSpMkLst>
        </pc:cxnChg>
      </pc:sldChg>
      <pc:sldChg chg="modSp add ord">
        <pc:chgData name="Sabina Zukalová" userId="283090a7-d8fb-4bf7-bfef-75fdbf092f37" providerId="ADAL" clId="{6A89E4C9-D07B-4439-9E12-FE60F0CA0741}" dt="2021-08-26T12:40:53.356" v="47" actId="20577"/>
        <pc:sldMkLst>
          <pc:docMk/>
          <pc:sldMk cId="2204870713" sldId="300"/>
        </pc:sldMkLst>
        <pc:spChg chg="mod">
          <ac:chgData name="Sabina Zukalová" userId="283090a7-d8fb-4bf7-bfef-75fdbf092f37" providerId="ADAL" clId="{6A89E4C9-D07B-4439-9E12-FE60F0CA0741}" dt="2021-08-26T12:40:53.356" v="47" actId="20577"/>
          <ac:spMkLst>
            <pc:docMk/>
            <pc:sldMk cId="2204870713" sldId="300"/>
            <ac:spMk id="4" creationId="{3B8738FE-DC56-4696-BFCF-3F38BA9EE5FC}"/>
          </ac:spMkLst>
        </pc:spChg>
        <pc:cxnChg chg="mod">
          <ac:chgData name="Sabina Zukalová" userId="283090a7-d8fb-4bf7-bfef-75fdbf092f37" providerId="ADAL" clId="{6A89E4C9-D07B-4439-9E12-FE60F0CA0741}" dt="2021-08-26T12:40:37.298" v="32" actId="14100"/>
          <ac:cxnSpMkLst>
            <pc:docMk/>
            <pc:sldMk cId="2204870713" sldId="300"/>
            <ac:cxnSpMk id="5" creationId="{4EB1F4C3-191A-49A6-BACE-615C0CC64B3F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6.7578487579540367E-2"/>
          <c:y val="3.06571884324651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2.8978790913553664E-2"/>
          <c:y val="0.1348355485860766"/>
          <c:w val="0.95755319432002628"/>
          <c:h val="0.69623141820538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5BC4F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E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1C7-4401-905E-A72EA74259B0}"/>
              </c:ext>
            </c:extLst>
          </c:dPt>
          <c:dPt>
            <c:idx val="1"/>
            <c:invertIfNegative val="0"/>
            <c:bubble3D val="0"/>
            <c:spPr>
              <a:solidFill>
                <a:srgbClr val="009E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314-4921-8343-D89886C95A30}"/>
              </c:ext>
            </c:extLst>
          </c:dPt>
          <c:dPt>
            <c:idx val="2"/>
            <c:invertIfNegative val="0"/>
            <c:bubble3D val="0"/>
            <c:spPr>
              <a:solidFill>
                <a:srgbClr val="009E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14-4921-8343-D89886C95A30}"/>
              </c:ext>
            </c:extLst>
          </c:dPt>
          <c:dPt>
            <c:idx val="3"/>
            <c:invertIfNegative val="0"/>
            <c:bubble3D val="0"/>
            <c:spPr>
              <a:solidFill>
                <a:srgbClr val="009E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314-4921-8343-D89886C95A30}"/>
              </c:ext>
            </c:extLst>
          </c:dPt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38-46D1-B2F1-B76DBFE9E6A2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rgbClr val="B10062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38-46D1-B2F1-B76DBFE9E6A2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rgbClr val="EB6608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38-46D1-B2F1-B76DBFE9E6A2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00659B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List1!$E$2:$E$5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C7-4401-905E-A72EA74259B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rgbClr val="009881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List1!$F$2:$F$5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C7-4401-905E-A72EA74259B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rgbClr val="5BC4F1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List1!$G$2:$G$5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C7-4401-905E-A72EA74259B0}"/>
            </c:ext>
          </c:extLst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E73088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List1!$H$2:$H$5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C7-4401-905E-A72EA7425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6283247"/>
        <c:axId val="336943279"/>
      </c:barChart>
      <c:catAx>
        <c:axId val="336283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6943279"/>
        <c:crosses val="autoZero"/>
        <c:auto val="1"/>
        <c:lblAlgn val="ctr"/>
        <c:lblOffset val="100"/>
        <c:noMultiLvlLbl val="0"/>
      </c:catAx>
      <c:valAx>
        <c:axId val="336943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6283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2">
            <a:extLst>
              <a:ext uri="{FF2B5EF4-FFF2-40B4-BE49-F238E27FC236}">
                <a16:creationId xmlns:a16="http://schemas.microsoft.com/office/drawing/2014/main" id="{3D18A0A8-CE57-4D8C-A4BD-70B3F62EE34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634894" y="870423"/>
            <a:ext cx="3718906" cy="3116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500" b="1">
                <a:solidFill>
                  <a:srgbClr val="009EE2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Jméno a příjmení autora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A5E6F3DE-2B8C-4E06-BED3-36A9DFD93F5B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634894" y="1182051"/>
            <a:ext cx="3718906" cy="3116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4A4A49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Název katedry / oddělení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DDEC2F0C-47FF-4FF4-AFCF-9D4C840131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8999" y="2395053"/>
            <a:ext cx="10477501" cy="1782150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05E6394F-CCD2-4ABB-94AC-311D26711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4291503"/>
            <a:ext cx="10452101" cy="813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417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4B6AD0B-CD39-418F-BD86-753F9D93E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08.09.2021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F3563E2-1FFA-41D6-A180-AB12573EE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07A9ED8-2B82-40D5-A9B1-F2B165BE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3595AC0D-E641-4E07-B2CB-74274830B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0016"/>
            <a:ext cx="10372725" cy="689952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22415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vz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4B6AD0B-CD39-418F-BD86-753F9D93E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08.09.2021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F3563E2-1FFA-41D6-A180-AB12573EE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07A9ED8-2B82-40D5-A9B1-F2B165BE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9841DB2C-4E87-4F77-9936-DB53842AFF3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36437241"/>
              </p:ext>
            </p:extLst>
          </p:nvPr>
        </p:nvGraphicFramePr>
        <p:xfrm>
          <a:off x="838201" y="2152650"/>
          <a:ext cx="10372722" cy="3605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914">
                  <a:extLst>
                    <a:ext uri="{9D8B030D-6E8A-4147-A177-3AD203B41FA5}">
                      <a16:colId xmlns:a16="http://schemas.microsoft.com/office/drawing/2014/main" val="1219353005"/>
                    </a:ext>
                  </a:extLst>
                </a:gridCol>
                <a:gridCol w="1149914">
                  <a:extLst>
                    <a:ext uri="{9D8B030D-6E8A-4147-A177-3AD203B41FA5}">
                      <a16:colId xmlns:a16="http://schemas.microsoft.com/office/drawing/2014/main" val="4046355216"/>
                    </a:ext>
                  </a:extLst>
                </a:gridCol>
                <a:gridCol w="1149914">
                  <a:extLst>
                    <a:ext uri="{9D8B030D-6E8A-4147-A177-3AD203B41FA5}">
                      <a16:colId xmlns:a16="http://schemas.microsoft.com/office/drawing/2014/main" val="1360489622"/>
                    </a:ext>
                  </a:extLst>
                </a:gridCol>
                <a:gridCol w="1149914">
                  <a:extLst>
                    <a:ext uri="{9D8B030D-6E8A-4147-A177-3AD203B41FA5}">
                      <a16:colId xmlns:a16="http://schemas.microsoft.com/office/drawing/2014/main" val="2421545816"/>
                    </a:ext>
                  </a:extLst>
                </a:gridCol>
                <a:gridCol w="1149914">
                  <a:extLst>
                    <a:ext uri="{9D8B030D-6E8A-4147-A177-3AD203B41FA5}">
                      <a16:colId xmlns:a16="http://schemas.microsoft.com/office/drawing/2014/main" val="445562066"/>
                    </a:ext>
                  </a:extLst>
                </a:gridCol>
                <a:gridCol w="1149914">
                  <a:extLst>
                    <a:ext uri="{9D8B030D-6E8A-4147-A177-3AD203B41FA5}">
                      <a16:colId xmlns:a16="http://schemas.microsoft.com/office/drawing/2014/main" val="4004064892"/>
                    </a:ext>
                  </a:extLst>
                </a:gridCol>
                <a:gridCol w="1149914">
                  <a:extLst>
                    <a:ext uri="{9D8B030D-6E8A-4147-A177-3AD203B41FA5}">
                      <a16:colId xmlns:a16="http://schemas.microsoft.com/office/drawing/2014/main" val="1769508777"/>
                    </a:ext>
                  </a:extLst>
                </a:gridCol>
                <a:gridCol w="1149914">
                  <a:extLst>
                    <a:ext uri="{9D8B030D-6E8A-4147-A177-3AD203B41FA5}">
                      <a16:colId xmlns:a16="http://schemas.microsoft.com/office/drawing/2014/main" val="3799914238"/>
                    </a:ext>
                  </a:extLst>
                </a:gridCol>
                <a:gridCol w="1173410">
                  <a:extLst>
                    <a:ext uri="{9D8B030D-6E8A-4147-A177-3AD203B41FA5}">
                      <a16:colId xmlns:a16="http://schemas.microsoft.com/office/drawing/2014/main" val="1835371581"/>
                    </a:ext>
                  </a:extLst>
                </a:gridCol>
              </a:tblGrid>
              <a:tr h="450667">
                <a:tc>
                  <a:txBody>
                    <a:bodyPr/>
                    <a:lstStyle/>
                    <a:p>
                      <a:r>
                        <a:rPr lang="cs-CZ" dirty="0"/>
                        <a:t>Sloupec</a:t>
                      </a:r>
                    </a:p>
                  </a:txBody>
                  <a:tcPr anchor="ctr">
                    <a:solidFill>
                      <a:srgbClr val="009E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Sloupec</a:t>
                      </a:r>
                    </a:p>
                  </a:txBody>
                  <a:tcPr anchor="ctr">
                    <a:solidFill>
                      <a:srgbClr val="009E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Sloupec</a:t>
                      </a:r>
                    </a:p>
                  </a:txBody>
                  <a:tcPr anchor="ctr">
                    <a:solidFill>
                      <a:srgbClr val="009E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Sloupec</a:t>
                      </a:r>
                    </a:p>
                  </a:txBody>
                  <a:tcPr anchor="ctr">
                    <a:solidFill>
                      <a:srgbClr val="009E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Sloupec</a:t>
                      </a:r>
                    </a:p>
                  </a:txBody>
                  <a:tcPr anchor="ctr">
                    <a:solidFill>
                      <a:srgbClr val="009E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Sloupec</a:t>
                      </a:r>
                    </a:p>
                  </a:txBody>
                  <a:tcPr anchor="ctr">
                    <a:solidFill>
                      <a:srgbClr val="009E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Sloupec</a:t>
                      </a:r>
                    </a:p>
                  </a:txBody>
                  <a:tcPr anchor="ctr">
                    <a:solidFill>
                      <a:srgbClr val="009E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Sloupec</a:t>
                      </a:r>
                    </a:p>
                  </a:txBody>
                  <a:tcPr anchor="ctr">
                    <a:solidFill>
                      <a:srgbClr val="009E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Sloupec</a:t>
                      </a:r>
                    </a:p>
                  </a:txBody>
                  <a:tcPr anchor="ctr">
                    <a:solidFill>
                      <a:srgbClr val="009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504544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r>
                        <a:rPr lang="cs-CZ" dirty="0"/>
                        <a:t>řádek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812970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řádek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039754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řádek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737182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řádek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019941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řádek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095225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řádek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294286"/>
                  </a:ext>
                </a:extLst>
              </a:tr>
              <a:tr h="4506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řádek</a:t>
                      </a:r>
                    </a:p>
                  </a:txBody>
                  <a:tcPr anchor="ctr"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solidFill>
                      <a:srgbClr val="EAF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52544"/>
                  </a:ext>
                </a:extLst>
              </a:tr>
            </a:tbl>
          </a:graphicData>
        </a:graphic>
      </p:graphicFrame>
      <p:sp>
        <p:nvSpPr>
          <p:cNvPr id="14" name="Nadpis 1">
            <a:extLst>
              <a:ext uri="{FF2B5EF4-FFF2-40B4-BE49-F238E27FC236}">
                <a16:creationId xmlns:a16="http://schemas.microsoft.com/office/drawing/2014/main" id="{3595AC0D-E641-4E07-B2CB-74274830B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0016"/>
            <a:ext cx="10372725" cy="689952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7212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75CB4D-7416-4123-83CE-C769D1CEF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0998F7-E90D-471F-891C-0FD12349B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3689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0F5FE98-251D-4D3C-B8B7-DADD6DEB8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2989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90EA42-058E-4D22-B615-D930D64C6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08.09.2021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78A484A-2BA3-41B7-86CF-5D3F9304C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1B4CD1-4B53-455D-AE40-D95A24E4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1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697884-28AE-4700-9C13-68750D37E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173077C-429C-4C0E-8F05-9FFAC62D14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368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7844AFA-992F-4BE4-ABDB-10F592A44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2989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0442129-45B5-4C81-B28A-AA85D4F4D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08.09.2021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6712F59-4F02-4916-92FC-440DB3FE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93627A-E54A-4DF9-9A32-88F06F6E2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21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8AD280-0FEB-422D-9545-DF11A2C6C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B9053D2-A965-461D-AF02-87E3E6FA8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2D64A8-F4F7-422C-942F-F0172F554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08.09.2021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56C39E-CEDD-43DE-BEDB-8FFB054C8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5DB8F4-69A1-4474-B69F-8F78FC120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53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890254B-80D5-4BEE-B4A1-5837DB5E9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EAB0B4A-3C8A-4535-BD22-ACF057EEF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DA35CD-E8E4-4C4C-AF96-D5C4BAB8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08.09.2021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789759-0184-4DA8-BF39-B34069CD6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1126D9-9E62-4220-80F6-A6508032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67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2">
            <a:extLst>
              <a:ext uri="{FF2B5EF4-FFF2-40B4-BE49-F238E27FC236}">
                <a16:creationId xmlns:a16="http://schemas.microsoft.com/office/drawing/2014/main" id="{3724BBC3-D896-4E1C-80DF-C710090CDD7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634894" y="870423"/>
            <a:ext cx="3718906" cy="3116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500" b="1">
                <a:solidFill>
                  <a:srgbClr val="D2F5FF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Jméno a příjmení autora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0BBF9909-8D44-4612-9351-EF626E97AD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634894" y="1182051"/>
            <a:ext cx="3718906" cy="3116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Název katedry / oddělení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F586B614-9A5E-4C8F-B622-06700D08D1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395053"/>
            <a:ext cx="10515601" cy="1782150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Mezititulek/závěr</a:t>
            </a: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11EC691D-F05A-40AC-91DC-C3E38D602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600" y="4291503"/>
            <a:ext cx="10502900" cy="8136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304638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FEBE9D-4844-416F-A47B-E71F5CB39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6471AA-641D-48E4-895F-2C70DDA44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51239B-9FE1-4DB1-BD79-B7D38D332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08.09.2021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3E641A-DC32-4DD9-8307-46D9DFF58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2F49C3-090D-4190-9CE2-36066030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96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EAB441-3D76-4218-81BE-D7E4F3F92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84F63F-E322-46AC-A5C6-E1540E1BD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39DC5B-E1B0-4FCB-9D9A-C6471A28B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08.09.2021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462326-6725-45D6-8FAC-124BEDCD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92F161-156E-4802-8F1B-078DF89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16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A8AAD-C4A1-48ED-8D79-3AB4069FE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D2D865-A902-4D7C-A0B5-B2C4BB195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7668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C5CC91-7444-4FBB-B6F3-3E6FBD5B3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08.09.2021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05772A-E403-4DD1-B232-954A3547E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89E5D0-757E-45AA-8FEA-238040FBC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2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01FF8-98E7-49CB-8B33-E139EF39E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F8276E-A998-4BB7-B53A-49EC37A41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5307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5672645-DFF8-41C8-8BAC-5F24D188F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53072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23C31C8-960E-4A18-BC09-35D75D589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08.09.2021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33D9D5-2EC6-4E2A-AA85-6FCF97D65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CF1E174-D347-4AB1-95DE-ECA0F485F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11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112A9-1FE6-4496-81B4-0842D25D8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12825"/>
            <a:ext cx="10515600" cy="1325563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9BFB9E-5D3E-46B3-ABDB-B7E57DAC6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6502C15-7789-4EE7-A643-5A633ABA3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38512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6F85072-0475-4304-BE03-A72EA7AC39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F1610A2-3C29-4B70-AF60-C2A3EBCE3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85127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2C164E5-0EFB-46F1-BB95-CBBAC80CA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08.09.2021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4FD1153-99E6-4ECA-BF33-0E377D33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6282298-48D6-4F29-8798-A54B0577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21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843D58-00E6-4F74-B46F-884BB0737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11A4E0E-761B-449A-9AA3-FAB726390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08.09.2021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ED2199A-57B9-4C7C-A04D-6C8B8FF22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5D08B6B-5218-473D-BD06-9695102C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51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af vz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843D58-00E6-4F74-B46F-884BB0737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11A4E0E-761B-449A-9AA3-FAB726390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C-2255-4EF3-B5C0-B90829E78CD9}" type="datetimeFigureOut">
              <a:rPr lang="cs-CZ" smtClean="0"/>
              <a:t>08.09.2021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ED2199A-57B9-4C7C-A04D-6C8B8FF22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5D08B6B-5218-473D-BD06-9695102C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A258-668E-4A85-A197-2757C3BEE154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A2CFF3E3-BFCF-4550-86A1-C1FA2629A69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84738560"/>
              </p:ext>
            </p:extLst>
          </p:nvPr>
        </p:nvGraphicFramePr>
        <p:xfrm>
          <a:off x="838200" y="1990725"/>
          <a:ext cx="10372724" cy="4147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516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8.sv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6.svg"/><Relationship Id="rId20" Type="http://schemas.openxmlformats.org/officeDocument/2006/relationships/image" Target="../media/image10.sv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2DDC1DD5-61DA-41BA-AED0-4018072581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-3085"/>
            <a:ext cx="12192000" cy="686108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144A193-2443-4336-B8E6-567C50C42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62FE8A-B6A8-4920-9B7E-768DE3DF4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12BF67-B920-4B8E-84CF-AAC489B8AB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29CD2-0146-4F3B-A4AA-75EB0CF2F752}" type="datetimeFigureOut">
              <a:rPr lang="cs-CZ" smtClean="0"/>
              <a:t>08.09.2021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5ED088-792C-4229-99A4-13C382DAC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F2DEB4-37E5-4BE0-984C-F6914BD2C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9FAB3-BFA5-4172-A475-10F9ABCB38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50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A4A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EE2"/>
        </a:buClr>
        <a:buFont typeface="Arial" panose="020B0604020202020204" pitchFamily="34" charset="0"/>
        <a:buChar char="•"/>
        <a:defRPr sz="28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EE2"/>
        </a:buClr>
        <a:buFont typeface="Arial" panose="020B0604020202020204" pitchFamily="34" charset="0"/>
        <a:buChar char="•"/>
        <a:defRPr sz="24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EE2"/>
        </a:buClr>
        <a:buFont typeface="Arial" panose="020B0604020202020204" pitchFamily="34" charset="0"/>
        <a:buChar char="•"/>
        <a:defRPr sz="20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EE2"/>
        </a:buClr>
        <a:buFont typeface="Arial" panose="020B0604020202020204" pitchFamily="34" charset="0"/>
        <a:buChar char="•"/>
        <a:defRPr sz="18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EE2"/>
        </a:buClr>
        <a:buFont typeface="Arial" panose="020B0604020202020204" pitchFamily="34" charset="0"/>
        <a:buChar char="•"/>
        <a:defRPr sz="1800" kern="1200">
          <a:solidFill>
            <a:srgbClr val="4A4A4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2B164F51-2CD2-44FF-A983-712555EA12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-3085"/>
            <a:ext cx="12192000" cy="686108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144A193-2443-4336-B8E6-567C50C42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62FE8A-B6A8-4920-9B7E-768DE3DF4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12BF67-B920-4B8E-84CF-AAC489B8AB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29CD2-0146-4F3B-A4AA-75EB0CF2F752}" type="datetimeFigureOut">
              <a:rPr lang="cs-CZ" smtClean="0"/>
              <a:t>08.09.2021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5ED088-792C-4229-99A4-13C382DAC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F2DEB4-37E5-4BE0-984C-F6914BD2C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9FAB3-BFA5-4172-A475-10F9ABCB38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09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2F5FF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2F5FF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2F5FF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2F5FF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2F5FF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E57037E3-E38F-4F03-B62C-27899301C8C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0" y="5228"/>
            <a:ext cx="12192000" cy="6861085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6ABAA5AB-DE62-4F81-8DB2-303A5A04B54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8797773" y="358391"/>
            <a:ext cx="202407" cy="202407"/>
          </a:xfrm>
          <a:prstGeom prst="rect">
            <a:avLst/>
          </a:prstGeom>
        </p:spPr>
      </p:pic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5850BBEB-899B-4725-810F-E32EB4C5C9F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10151436" y="358391"/>
            <a:ext cx="202407" cy="202407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7A972C7-80EA-4001-A2C8-48457C784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0016"/>
            <a:ext cx="10372725" cy="6899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A64F96-20EB-4338-812A-2CF45FA87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24050"/>
            <a:ext cx="10372725" cy="4442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49455D-C2AF-42AF-A377-1FD957033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329ADC-2255-4EF3-B5C0-B90829E78CD9}" type="datetimeFigureOut">
              <a:rPr lang="cs-CZ" smtClean="0"/>
              <a:pPr/>
              <a:t>08.09.2021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38892D-BE40-4B7B-98A7-1B108AC51A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406528-E83B-4FF2-81FD-6E1ED0DE8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7371" y="6356350"/>
            <a:ext cx="2643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5CA258-668E-4A85-A197-2757C3BEE154}" type="slidenum">
              <a:rPr lang="cs-CZ" smtClean="0"/>
              <a:pPr/>
              <a:t>‹#›</a:t>
            </a:fld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ástupný nadpis 1">
            <a:extLst>
              <a:ext uri="{FF2B5EF4-FFF2-40B4-BE49-F238E27FC236}">
                <a16:creationId xmlns:a16="http://schemas.microsoft.com/office/drawing/2014/main" id="{6CADA8D1-4B1D-49C0-B645-EB5D43487BC1}"/>
              </a:ext>
            </a:extLst>
          </p:cNvPr>
          <p:cNvSpPr txBox="1">
            <a:spLocks/>
          </p:cNvSpPr>
          <p:nvPr userDrawn="1"/>
        </p:nvSpPr>
        <p:spPr>
          <a:xfrm>
            <a:off x="11872452" y="6386024"/>
            <a:ext cx="387350" cy="452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5BC4F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fld id="{166024C8-F27F-4469-B950-3CAEC9128C7E}" type="slidenum">
              <a:rPr lang="cs-CZ" sz="1200" smtClean="0">
                <a:solidFill>
                  <a:schemeClr val="bg1"/>
                </a:solidFill>
              </a:rPr>
              <a:pPr algn="ctr"/>
              <a:t>‹#›</a:t>
            </a:fld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CDCD643-C700-45E8-8816-DD3D4AEF500E}"/>
              </a:ext>
            </a:extLst>
          </p:cNvPr>
          <p:cNvSpPr txBox="1"/>
          <p:nvPr userDrawn="1"/>
        </p:nvSpPr>
        <p:spPr>
          <a:xfrm>
            <a:off x="8982551" y="299367"/>
            <a:ext cx="1121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www.vse.cz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68403B65-A3E4-4EA5-A348-D73A327280A2}"/>
              </a:ext>
            </a:extLst>
          </p:cNvPr>
          <p:cNvSpPr txBox="1"/>
          <p:nvPr userDrawn="1"/>
        </p:nvSpPr>
        <p:spPr>
          <a:xfrm>
            <a:off x="10342326" y="299367"/>
            <a:ext cx="1319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vsecz</a:t>
            </a:r>
            <a:endParaRPr lang="cs-CZ" sz="1600" dirty="0">
              <a:solidFill>
                <a:srgbClr val="009E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20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78" r:id="rId7"/>
    <p:sldLayoutId id="2147483669" r:id="rId8"/>
    <p:sldLayoutId id="214748367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9EE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514350" indent="-514350" algn="l" defTabSz="914400" rtl="0" eaLnBrk="1" latinLnBrk="0" hangingPunct="1">
        <a:lnSpc>
          <a:spcPct val="100000"/>
        </a:lnSpc>
        <a:spcBef>
          <a:spcPts val="1000"/>
        </a:spcBef>
        <a:buClr>
          <a:srgbClr val="009EE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lnSpc>
          <a:spcPct val="100000"/>
        </a:lnSpc>
        <a:spcBef>
          <a:spcPts val="500"/>
        </a:spcBef>
        <a:buClr>
          <a:srgbClr val="009EE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457200" algn="l" defTabSz="914400" rtl="0" eaLnBrk="1" latinLnBrk="0" hangingPunct="1">
        <a:lnSpc>
          <a:spcPct val="100000"/>
        </a:lnSpc>
        <a:spcBef>
          <a:spcPts val="500"/>
        </a:spcBef>
        <a:buClr>
          <a:srgbClr val="009EE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defTabSz="914400" rtl="0" eaLnBrk="1" latinLnBrk="0" hangingPunct="1">
        <a:lnSpc>
          <a:spcPct val="100000"/>
        </a:lnSpc>
        <a:spcBef>
          <a:spcPts val="500"/>
        </a:spcBef>
        <a:buClr>
          <a:srgbClr val="009EE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1700" indent="-342900" algn="l" defTabSz="914400" rtl="0" eaLnBrk="1" latinLnBrk="0" hangingPunct="1">
        <a:lnSpc>
          <a:spcPct val="100000"/>
        </a:lnSpc>
        <a:spcBef>
          <a:spcPts val="500"/>
        </a:spcBef>
        <a:buClr>
          <a:srgbClr val="009EE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veda.vse.cz/podpora-vedy/granty/grantova-soutez-iga-a/" TargetMode="External"/><Relationship Id="rId2" Type="http://schemas.openxmlformats.org/officeDocument/2006/relationships/hyperlink" Target="https://science.vse.cz/science-research-support/grant/forms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hyperlink" Target="https://science.vse.cz/science-research-support/grant/iga-a-grant-competition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3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insis-test.vse.cz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D3B167F7-A0DB-461B-86F4-984F46166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121" y="2350839"/>
            <a:ext cx="10477501" cy="2199827"/>
          </a:xfrm>
        </p:spPr>
        <p:txBody>
          <a:bodyPr>
            <a:normAutofit/>
          </a:bodyPr>
          <a:lstStyle/>
          <a:p>
            <a:r>
              <a:rPr lang="cs-CZ" sz="5400" dirty="0"/>
              <a:t>Jak podat v </a:t>
            </a:r>
            <a:r>
              <a:rPr lang="cs-CZ" sz="5400" dirty="0" err="1"/>
              <a:t>InSIS</a:t>
            </a:r>
            <a:r>
              <a:rPr lang="cs-CZ" sz="5400" dirty="0"/>
              <a:t> přihlášku do grantové soutěže IGA/A</a:t>
            </a: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DC113F0D-208B-477E-84A3-F919958FF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5521" y="4862295"/>
            <a:ext cx="10452101" cy="813654"/>
          </a:xfrm>
        </p:spPr>
        <p:txBody>
          <a:bodyPr>
            <a:normAutofit lnSpcReduction="10000"/>
          </a:bodyPr>
          <a:lstStyle/>
          <a:p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Seminář GS IGA/A</a:t>
            </a:r>
          </a:p>
          <a:p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VŠE, 8. 9. 2021</a:t>
            </a:r>
          </a:p>
        </p:txBody>
      </p:sp>
      <p:sp>
        <p:nvSpPr>
          <p:cNvPr id="8" name="Zástupný text 3">
            <a:extLst>
              <a:ext uri="{FF2B5EF4-FFF2-40B4-BE49-F238E27FC236}">
                <a16:creationId xmlns:a16="http://schemas.microsoft.com/office/drawing/2014/main" id="{28E76684-B096-4148-9243-D007B536D13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626016" y="870423"/>
            <a:ext cx="3718906" cy="311628"/>
          </a:xfrm>
        </p:spPr>
        <p:txBody>
          <a:bodyPr/>
          <a:lstStyle/>
          <a:p>
            <a:r>
              <a:rPr lang="cs-CZ" dirty="0"/>
              <a:t>Mgr. Sabina Zukalová</a:t>
            </a:r>
          </a:p>
        </p:txBody>
      </p:sp>
      <p:sp>
        <p:nvSpPr>
          <p:cNvPr id="9" name="Zástupný text 4">
            <a:extLst>
              <a:ext uri="{FF2B5EF4-FFF2-40B4-BE49-F238E27FC236}">
                <a16:creationId xmlns:a16="http://schemas.microsoft.com/office/drawing/2014/main" id="{1A698967-CA31-411B-A074-48A90A010A9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626016" y="1182051"/>
            <a:ext cx="3718906" cy="311628"/>
          </a:xfrm>
        </p:spPr>
        <p:txBody>
          <a:bodyPr/>
          <a:lstStyle/>
          <a:p>
            <a:r>
              <a:rPr lang="cs-CZ" dirty="0"/>
              <a:t>Oddělení vědy a výzkumu</a:t>
            </a:r>
          </a:p>
        </p:txBody>
      </p:sp>
    </p:spTree>
    <p:extLst>
      <p:ext uri="{BB962C8B-B14F-4D97-AF65-F5344CB8AC3E}">
        <p14:creationId xmlns:p14="http://schemas.microsoft.com/office/powerpoint/2010/main" val="128728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E164100-7947-4D28-AD7A-A14E1387C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627" y="1702856"/>
            <a:ext cx="6275095" cy="4882132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3B8738FE-DC56-4696-BFCF-3F38BA9EE5FC}"/>
              </a:ext>
            </a:extLst>
          </p:cNvPr>
          <p:cNvSpPr/>
          <p:nvPr/>
        </p:nvSpPr>
        <p:spPr>
          <a:xfrm>
            <a:off x="2553625" y="789751"/>
            <a:ext cx="78197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cs-CZ" altLang="cs-CZ" sz="2800" dirty="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Tvorba CV (zakládá každý člen týmu i mentor)</a:t>
            </a:r>
            <a:endParaRPr lang="cs-CZ" dirty="0">
              <a:solidFill>
                <a:prstClr val="black"/>
              </a:solidFill>
            </a:endParaRP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4EB1F4C3-191A-49A6-BACE-615C0CC64B3F}"/>
              </a:ext>
            </a:extLst>
          </p:cNvPr>
          <p:cNvCxnSpPr>
            <a:cxnSpLocks/>
          </p:cNvCxnSpPr>
          <p:nvPr/>
        </p:nvCxnSpPr>
        <p:spPr>
          <a:xfrm flipH="1">
            <a:off x="6619164" y="2538484"/>
            <a:ext cx="3998794" cy="9962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272" y="6189303"/>
            <a:ext cx="3565734" cy="79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6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4C839A8-25F3-4375-A87D-A7888BFEB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9" y="1170793"/>
            <a:ext cx="8886825" cy="5362575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ADA6AB40-0668-4E8E-8AC8-BC05D40CB800}"/>
              </a:ext>
            </a:extLst>
          </p:cNvPr>
          <p:cNvSpPr/>
          <p:nvPr/>
        </p:nvSpPr>
        <p:spPr>
          <a:xfrm>
            <a:off x="2556680" y="79852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cs-CZ" altLang="cs-CZ" sz="2800" dirty="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Tvorba CV - založení</a:t>
            </a:r>
            <a:endParaRPr lang="cs-CZ" dirty="0">
              <a:solidFill>
                <a:prstClr val="black"/>
              </a:solidFill>
            </a:endParaRP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51F3C78E-A6B7-4285-B6CF-B0F309342C51}"/>
              </a:ext>
            </a:extLst>
          </p:cNvPr>
          <p:cNvCxnSpPr/>
          <p:nvPr/>
        </p:nvCxnSpPr>
        <p:spPr>
          <a:xfrm flipH="1" flipV="1">
            <a:off x="1637731" y="6277970"/>
            <a:ext cx="1542197" cy="3070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265" y="6169869"/>
            <a:ext cx="3565734" cy="79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4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7694F7D-B280-443A-9FFE-6993F0DC4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12" y="1989232"/>
            <a:ext cx="10746425" cy="2879535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46CBB75E-2FF7-4C57-A3EB-214C10A061A1}"/>
              </a:ext>
            </a:extLst>
          </p:cNvPr>
          <p:cNvSpPr/>
          <p:nvPr/>
        </p:nvSpPr>
        <p:spPr>
          <a:xfrm>
            <a:off x="4627200" y="997396"/>
            <a:ext cx="2582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cs-CZ" altLang="cs-CZ" sz="2800" dirty="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Zpracování CV</a:t>
            </a:r>
            <a:endParaRPr lang="cs-CZ" dirty="0">
              <a:solidFill>
                <a:prstClr val="black"/>
              </a:solidFill>
            </a:endParaRP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89CA77FD-B900-4723-844E-02D0346F56F2}"/>
              </a:ext>
            </a:extLst>
          </p:cNvPr>
          <p:cNvCxnSpPr>
            <a:cxnSpLocks/>
          </p:cNvCxnSpPr>
          <p:nvPr/>
        </p:nvCxnSpPr>
        <p:spPr>
          <a:xfrm flipV="1">
            <a:off x="4547851" y="3985147"/>
            <a:ext cx="761128" cy="13101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265" y="6169869"/>
            <a:ext cx="3565734" cy="79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8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99ED1EB-0D5B-4C35-AB41-0A86C03E5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125" y="1632648"/>
            <a:ext cx="6032047" cy="4590265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D95B7A50-D4DC-4C0D-B492-20793F212147}"/>
              </a:ext>
            </a:extLst>
          </p:cNvPr>
          <p:cNvSpPr/>
          <p:nvPr/>
        </p:nvSpPr>
        <p:spPr>
          <a:xfrm>
            <a:off x="2516075" y="1052804"/>
            <a:ext cx="4626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cs-CZ" sz="2800" dirty="0" err="1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Zpracování</a:t>
            </a:r>
            <a:r>
              <a:rPr lang="en-GB" altLang="cs-CZ" sz="2800" dirty="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CV - </a:t>
            </a:r>
            <a:r>
              <a:rPr lang="en-GB" altLang="cs-CZ" sz="2800" dirty="0" err="1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folie</a:t>
            </a:r>
            <a:endParaRPr lang="en-GB" altLang="cs-CZ" sz="2800" dirty="0">
              <a:solidFill>
                <a:srgbClr val="009E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755" y="6092301"/>
            <a:ext cx="3915244" cy="86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9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7">
            <a:extLst>
              <a:ext uri="{FF2B5EF4-FFF2-40B4-BE49-F238E27FC236}">
                <a16:creationId xmlns:a16="http://schemas.microsoft.com/office/drawing/2014/main" id="{39531A38-F33D-4087-B203-BBF3E0944EAA}"/>
              </a:ext>
            </a:extLst>
          </p:cNvPr>
          <p:cNvSpPr txBox="1">
            <a:spLocks/>
          </p:cNvSpPr>
          <p:nvPr/>
        </p:nvSpPr>
        <p:spPr>
          <a:xfrm>
            <a:off x="838200" y="1100016"/>
            <a:ext cx="10372725" cy="6899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9EE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600" dirty="0"/>
              <a:t>Přihláška - dokončení</a:t>
            </a:r>
          </a:p>
        </p:txBody>
      </p:sp>
      <p:pic>
        <p:nvPicPr>
          <p:cNvPr id="3" name="Zástupný symbol pro obsah 2">
            <a:extLst>
              <a:ext uri="{FF2B5EF4-FFF2-40B4-BE49-F238E27FC236}">
                <a16:creationId xmlns:a16="http://schemas.microsoft.com/office/drawing/2014/main" id="{B4133FEE-9897-4BFF-B946-6C001E15C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35" y="2132448"/>
            <a:ext cx="5772150" cy="3819525"/>
          </a:xfrm>
          <a:prstGeom prst="rect">
            <a:avLst/>
          </a:prstGeom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5F19ECB9-8B3A-45F3-8CD8-FB43039DE8CC}"/>
              </a:ext>
            </a:extLst>
          </p:cNvPr>
          <p:cNvCxnSpPr>
            <a:cxnSpLocks/>
          </p:cNvCxnSpPr>
          <p:nvPr/>
        </p:nvCxnSpPr>
        <p:spPr>
          <a:xfrm flipH="1">
            <a:off x="6250711" y="4339988"/>
            <a:ext cx="3261779" cy="12078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755" y="6092301"/>
            <a:ext cx="3915244" cy="86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1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430B9DD-B27E-429A-B4EB-FC4EF7933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5" y="1233844"/>
            <a:ext cx="8905830" cy="541943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3431896C-AA8B-435F-9203-042966562E93}"/>
              </a:ext>
            </a:extLst>
          </p:cNvPr>
          <p:cNvSpPr/>
          <p:nvPr/>
        </p:nvSpPr>
        <p:spPr>
          <a:xfrm>
            <a:off x="4314102" y="767517"/>
            <a:ext cx="3183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Přihláška - mentoři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755" y="6092301"/>
            <a:ext cx="3915244" cy="868938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3309002" y="1520961"/>
            <a:ext cx="697626" cy="3097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 flipH="1" flipV="1">
            <a:off x="8568813" y="3274142"/>
            <a:ext cx="545691" cy="3834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41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7B19977-04F9-4EEA-B644-015882613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00753"/>
            <a:ext cx="9144000" cy="477671"/>
          </a:xfrm>
        </p:spPr>
        <p:txBody>
          <a:bodyPr>
            <a:noAutofit/>
          </a:bodyPr>
          <a:lstStyle/>
          <a:p>
            <a:r>
              <a:rPr lang="cs-CZ" altLang="cs-CZ" sz="2800" dirty="0"/>
              <a:t>Přihláška - rozpočet</a:t>
            </a:r>
            <a:endParaRPr 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403E71F-478D-4665-9E26-B5103D35A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48" y="1378424"/>
            <a:ext cx="6059819" cy="5325686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A5F8BF0E-A282-4B95-8C84-107269D78239}"/>
              </a:ext>
            </a:extLst>
          </p:cNvPr>
          <p:cNvSpPr/>
          <p:nvPr/>
        </p:nvSpPr>
        <p:spPr>
          <a:xfrm>
            <a:off x="3465259" y="1501254"/>
            <a:ext cx="1069811" cy="4913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BF77A0FB-BFAE-45AB-985A-715BC6864EC8}"/>
              </a:ext>
            </a:extLst>
          </p:cNvPr>
          <p:cNvSpPr/>
          <p:nvPr/>
        </p:nvSpPr>
        <p:spPr>
          <a:xfrm>
            <a:off x="968991" y="1856095"/>
            <a:ext cx="1069810" cy="368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265" y="6169869"/>
            <a:ext cx="3565734" cy="79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2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A832C3-FB46-4A5F-B82B-3A580A5830FC}"/>
              </a:ext>
            </a:extLst>
          </p:cNvPr>
          <p:cNvSpPr txBox="1">
            <a:spLocks/>
          </p:cNvSpPr>
          <p:nvPr/>
        </p:nvSpPr>
        <p:spPr>
          <a:xfrm>
            <a:off x="2552163" y="534692"/>
            <a:ext cx="8591118" cy="4788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9EE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 err="1"/>
              <a:t>Příloha</a:t>
            </a:r>
            <a:r>
              <a:rPr lang="en-GB" sz="2400" dirty="0"/>
              <a:t> </a:t>
            </a:r>
            <a:r>
              <a:rPr lang="en-GB" sz="2400" dirty="0" err="1"/>
              <a:t>Pravidel</a:t>
            </a:r>
            <a:r>
              <a:rPr lang="en-GB" sz="2400" dirty="0"/>
              <a:t> – </a:t>
            </a:r>
            <a:r>
              <a:rPr lang="en-GB" sz="2400" dirty="0" err="1"/>
              <a:t>Návod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zpracování</a:t>
            </a:r>
            <a:r>
              <a:rPr lang="en-GB" sz="2400" dirty="0"/>
              <a:t> </a:t>
            </a:r>
            <a:r>
              <a:rPr lang="en-GB" sz="2400" dirty="0" err="1"/>
              <a:t>přihlášky</a:t>
            </a:r>
            <a:r>
              <a:rPr lang="en-GB" sz="2400" dirty="0"/>
              <a:t> (tab.2)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EAB90FB-FE27-4BBA-B5AE-E921C3443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454" y="1887764"/>
            <a:ext cx="742950" cy="342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AC8A36-1920-42C2-AC57-E1874FBBE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239" y="2622550"/>
            <a:ext cx="742950" cy="342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9BA67E-BE9E-48BF-9CD4-8ACD529AE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239" y="4273550"/>
            <a:ext cx="742950" cy="3429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9C1D939-2E64-4E98-9903-849BDD2FF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758" y="954229"/>
            <a:ext cx="4406448" cy="52195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265" y="6169869"/>
            <a:ext cx="3565734" cy="79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6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7B19977-04F9-4EEA-B644-015882613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00753"/>
            <a:ext cx="9144000" cy="477671"/>
          </a:xfrm>
        </p:spPr>
        <p:txBody>
          <a:bodyPr>
            <a:noAutofit/>
          </a:bodyPr>
          <a:lstStyle/>
          <a:p>
            <a:r>
              <a:rPr lang="cs-CZ" altLang="cs-CZ" sz="2800" dirty="0"/>
              <a:t>Přihláška -  plánování rozpočtu</a:t>
            </a:r>
            <a:endParaRPr 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7CEFAEB-A183-4FB1-B566-352572114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62" y="1501254"/>
            <a:ext cx="5666381" cy="5129566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A5F8BF0E-A282-4B95-8C84-107269D78239}"/>
              </a:ext>
            </a:extLst>
          </p:cNvPr>
          <p:cNvSpPr/>
          <p:nvPr/>
        </p:nvSpPr>
        <p:spPr>
          <a:xfrm>
            <a:off x="5561094" y="3233891"/>
            <a:ext cx="1069811" cy="3902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BF77A0FB-BFAE-45AB-985A-715BC6864EC8}"/>
              </a:ext>
            </a:extLst>
          </p:cNvPr>
          <p:cNvSpPr/>
          <p:nvPr/>
        </p:nvSpPr>
        <p:spPr>
          <a:xfrm>
            <a:off x="5561095" y="4101776"/>
            <a:ext cx="1069810" cy="5657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265" y="6169869"/>
            <a:ext cx="3565734" cy="79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6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B19977-04F9-4EEA-B644-015882613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00753"/>
            <a:ext cx="9144000" cy="477671"/>
          </a:xfrm>
        </p:spPr>
        <p:txBody>
          <a:bodyPr>
            <a:noAutofit/>
          </a:bodyPr>
          <a:lstStyle/>
          <a:p>
            <a:r>
              <a:rPr lang="cs-CZ" altLang="cs-CZ" sz="2800" dirty="0"/>
              <a:t>Přihláška -  plánování rozpočtu</a:t>
            </a:r>
            <a:endParaRPr lang="cs-CZ" sz="28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8A038FE-F8BA-4691-9C78-018389B02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58" y="1378424"/>
            <a:ext cx="5770789" cy="5288344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A5F8BF0E-A282-4B95-8C84-107269D78239}"/>
              </a:ext>
            </a:extLst>
          </p:cNvPr>
          <p:cNvSpPr/>
          <p:nvPr/>
        </p:nvSpPr>
        <p:spPr>
          <a:xfrm>
            <a:off x="5561095" y="3534769"/>
            <a:ext cx="1120063" cy="3538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265" y="6169869"/>
            <a:ext cx="3565734" cy="79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7">
            <a:extLst>
              <a:ext uri="{FF2B5EF4-FFF2-40B4-BE49-F238E27FC236}">
                <a16:creationId xmlns:a16="http://schemas.microsoft.com/office/drawing/2014/main" id="{39531A38-F33D-4087-B203-BBF3E0944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0016"/>
            <a:ext cx="10372725" cy="6899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Otevření</a:t>
            </a:r>
            <a:r>
              <a:rPr lang="en-US" dirty="0"/>
              <a:t> </a:t>
            </a:r>
            <a:r>
              <a:rPr lang="en-US" dirty="0" err="1"/>
              <a:t>přihlášek</a:t>
            </a:r>
            <a:r>
              <a:rPr lang="en-US" dirty="0"/>
              <a:t> v </a:t>
            </a:r>
            <a:r>
              <a:rPr lang="en-US" dirty="0" err="1"/>
              <a:t>InSIS</a:t>
            </a:r>
            <a:r>
              <a:rPr lang="en-US" dirty="0"/>
              <a:t>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(6</a:t>
            </a:r>
            <a:r>
              <a:rPr lang="cs-CZ" dirty="0"/>
              <a:t>. září 2</a:t>
            </a:r>
            <a:r>
              <a:rPr lang="en-US" dirty="0"/>
              <a:t>021)</a:t>
            </a:r>
            <a:endParaRPr lang="cs-CZ" dirty="0"/>
          </a:p>
        </p:txBody>
      </p:sp>
      <p:pic>
        <p:nvPicPr>
          <p:cNvPr id="11" name="Zástupný symbol pro obsah 2">
            <a:extLst>
              <a:ext uri="{FF2B5EF4-FFF2-40B4-BE49-F238E27FC236}">
                <a16:creationId xmlns:a16="http://schemas.microsoft.com/office/drawing/2014/main" id="{B4133FEE-9897-4BFF-B946-6C001E15C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35" y="2132448"/>
            <a:ext cx="5772150" cy="3819525"/>
          </a:xfrm>
          <a:prstGeom prst="rect">
            <a:avLst/>
          </a:prstGeom>
        </p:spPr>
      </p:pic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5F19ECB9-8B3A-45F3-8CD8-FB43039DE8CC}"/>
              </a:ext>
            </a:extLst>
          </p:cNvPr>
          <p:cNvCxnSpPr>
            <a:cxnSpLocks/>
          </p:cNvCxnSpPr>
          <p:nvPr/>
        </p:nvCxnSpPr>
        <p:spPr>
          <a:xfrm flipH="1">
            <a:off x="6250711" y="4339988"/>
            <a:ext cx="3261779" cy="12078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Obrázek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265" y="6169869"/>
            <a:ext cx="3565734" cy="79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5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B19977-04F9-4EEA-B644-015882613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00753"/>
            <a:ext cx="9144000" cy="477671"/>
          </a:xfrm>
        </p:spPr>
        <p:txBody>
          <a:bodyPr>
            <a:noAutofit/>
          </a:bodyPr>
          <a:lstStyle/>
          <a:p>
            <a:r>
              <a:rPr lang="cs-CZ" altLang="cs-CZ" sz="2800" dirty="0"/>
              <a:t>Přihláška -  plánování rozpočtu</a:t>
            </a:r>
            <a:endParaRPr lang="cs-CZ" sz="28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5E5072C-AF20-4F36-A9AB-D9623C304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1" y="1460251"/>
            <a:ext cx="5844255" cy="536563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265" y="6169869"/>
            <a:ext cx="3565734" cy="791369"/>
          </a:xfrm>
          <a:prstGeom prst="rect">
            <a:avLst/>
          </a:prstGeom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9CE54D45-26DA-407D-BB0B-8192A768F073}"/>
              </a:ext>
            </a:extLst>
          </p:cNvPr>
          <p:cNvCxnSpPr>
            <a:cxnSpLocks/>
          </p:cNvCxnSpPr>
          <p:nvPr/>
        </p:nvCxnSpPr>
        <p:spPr>
          <a:xfrm flipH="1">
            <a:off x="1883392" y="6565553"/>
            <a:ext cx="1856095" cy="1082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86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643233E-D871-4C01-83D3-1CA0589C2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79" y="1834112"/>
            <a:ext cx="8924925" cy="4314825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E4198D44-8AB7-45FA-8EDC-66E2B4B899E9}"/>
              </a:ext>
            </a:extLst>
          </p:cNvPr>
          <p:cNvSpPr/>
          <p:nvPr/>
        </p:nvSpPr>
        <p:spPr>
          <a:xfrm>
            <a:off x="3169224" y="994716"/>
            <a:ext cx="4424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solidFill>
                  <a:srgbClr val="009EE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Přihláška – obsah projektu</a:t>
            </a:r>
            <a:endParaRPr lang="cs-CZ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016DF03D-B3E3-44E5-9FBE-A8BD5DEA2CB5}"/>
              </a:ext>
            </a:extLst>
          </p:cNvPr>
          <p:cNvSpPr/>
          <p:nvPr/>
        </p:nvSpPr>
        <p:spPr>
          <a:xfrm>
            <a:off x="4585648" y="2129052"/>
            <a:ext cx="1132764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A81E0C91-430F-476B-9BBC-A0D8D6D06490}"/>
              </a:ext>
            </a:extLst>
          </p:cNvPr>
          <p:cNvSpPr/>
          <p:nvPr/>
        </p:nvSpPr>
        <p:spPr>
          <a:xfrm>
            <a:off x="1806233" y="2579427"/>
            <a:ext cx="1605708" cy="4436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265" y="6169869"/>
            <a:ext cx="3565734" cy="79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DD5371-936E-4D67-9863-9EDC948F0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373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altLang="cs-CZ" sz="2800" dirty="0">
                <a:ea typeface="+mn-ea"/>
              </a:rPr>
              <a:t>Přihláška – obsah projektu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C5B2A5F-BDE6-43F8-88B2-C32E89F83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56346"/>
            <a:ext cx="9144000" cy="4353636"/>
          </a:xfrm>
        </p:spPr>
        <p:txBody>
          <a:bodyPr>
            <a:normAutofit/>
          </a:bodyPr>
          <a:lstStyle/>
          <a:p>
            <a:pPr marL="457200" lvl="0" indent="-457200" algn="l" fontAlgn="base">
              <a:spcBef>
                <a:spcPct val="20000"/>
              </a:spcBef>
              <a:spcAft>
                <a:spcPct val="0"/>
              </a:spcAft>
              <a:buClrTx/>
              <a:buFontTx/>
              <a:buAutoNum type="alphaLcParenR"/>
            </a:pPr>
            <a:r>
              <a:rPr lang="en-GB" dirty="0">
                <a:solidFill>
                  <a:srgbClr val="000000"/>
                </a:solidFill>
                <a:latin typeface="Arial"/>
                <a:cs typeface="+mn-cs"/>
              </a:rPr>
              <a:t>Objectives and expected benefits of the project</a:t>
            </a:r>
          </a:p>
          <a:p>
            <a:pPr lvl="0" algn="l" fontAlgn="base">
              <a:spcBef>
                <a:spcPct val="20000"/>
              </a:spcBef>
              <a:spcAft>
                <a:spcPct val="0"/>
              </a:spcAft>
              <a:buClrTx/>
            </a:pPr>
            <a:r>
              <a:rPr lang="en-GB" dirty="0">
                <a:solidFill>
                  <a:srgbClr val="000000"/>
                </a:solidFill>
                <a:latin typeface="Arial"/>
                <a:cs typeface="+mn-cs"/>
              </a:rPr>
              <a:t>b)   Analysis of the current state of knowledge</a:t>
            </a:r>
          </a:p>
          <a:p>
            <a:pPr lvl="0" algn="l" fontAlgn="base">
              <a:spcBef>
                <a:spcPct val="20000"/>
              </a:spcBef>
              <a:spcAft>
                <a:spcPct val="0"/>
              </a:spcAft>
              <a:buClrTx/>
            </a:pPr>
            <a:r>
              <a:rPr lang="en-GB" dirty="0">
                <a:solidFill>
                  <a:srgbClr val="000000"/>
                </a:solidFill>
                <a:latin typeface="Arial"/>
                <a:cs typeface="+mn-cs"/>
              </a:rPr>
              <a:t>c)   Project methodology</a:t>
            </a:r>
          </a:p>
          <a:p>
            <a:pPr marL="457200" lvl="0" indent="-457200" algn="l" fontAlgn="base">
              <a:spcBef>
                <a:spcPct val="20000"/>
              </a:spcBef>
              <a:spcAft>
                <a:spcPct val="0"/>
              </a:spcAft>
              <a:buClrTx/>
              <a:buFontTx/>
              <a:buAutoNum type="alphaLcParenR" startAt="4"/>
            </a:pPr>
            <a:r>
              <a:rPr lang="en-GB" dirty="0">
                <a:solidFill>
                  <a:srgbClr val="000000"/>
                </a:solidFill>
                <a:latin typeface="Arial"/>
                <a:cs typeface="+mn-cs"/>
              </a:rPr>
              <a:t>Project management: project schedule, involvement of individual researchers and mentors in the project</a:t>
            </a:r>
          </a:p>
          <a:p>
            <a:pPr lvl="0" algn="l" fontAlgn="base">
              <a:spcBef>
                <a:spcPct val="20000"/>
              </a:spcBef>
              <a:spcAft>
                <a:spcPct val="0"/>
              </a:spcAft>
              <a:buClrTx/>
            </a:pPr>
            <a:r>
              <a:rPr lang="en-GB" dirty="0">
                <a:solidFill>
                  <a:srgbClr val="000000"/>
                </a:solidFill>
                <a:latin typeface="Arial"/>
                <a:cs typeface="+mn-cs"/>
              </a:rPr>
              <a:t>e)   Expected project publication outputs</a:t>
            </a:r>
          </a:p>
          <a:p>
            <a:pPr marL="457200" lvl="0" indent="-457200" algn="l" fontAlgn="base">
              <a:spcBef>
                <a:spcPct val="20000"/>
              </a:spcBef>
              <a:spcAft>
                <a:spcPct val="0"/>
              </a:spcAft>
              <a:buClrTx/>
              <a:buFontTx/>
              <a:buAutoNum type="alphaLcParenR" startAt="6"/>
            </a:pPr>
            <a:r>
              <a:rPr lang="en-GB" dirty="0">
                <a:solidFill>
                  <a:srgbClr val="000000"/>
                </a:solidFill>
                <a:latin typeface="Arial"/>
                <a:cs typeface="+mn-cs"/>
              </a:rPr>
              <a:t>Up to the 10 most important publications of the research team over the past 5 years</a:t>
            </a:r>
          </a:p>
          <a:p>
            <a:pPr lvl="0" algn="l" fontAlgn="base">
              <a:spcBef>
                <a:spcPct val="20000"/>
              </a:spcBef>
              <a:spcAft>
                <a:spcPct val="0"/>
              </a:spcAft>
              <a:buClrTx/>
            </a:pPr>
            <a:endParaRPr lang="en-GB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457200" lvl="0" indent="-457200" algn="l" fontAlgn="base">
              <a:spcBef>
                <a:spcPct val="20000"/>
              </a:spcBef>
              <a:spcAft>
                <a:spcPct val="0"/>
              </a:spcAft>
              <a:buClrTx/>
              <a:buFontTx/>
              <a:buAutoNum type="alphaLcParenR" startAt="6"/>
            </a:pPr>
            <a:endParaRPr lang="en-GB" dirty="0">
              <a:solidFill>
                <a:srgbClr val="000000"/>
              </a:solidFill>
              <a:latin typeface="Arial"/>
              <a:cs typeface="+mn-cs"/>
            </a:endParaRPr>
          </a:p>
          <a:p>
            <a:pPr lvl="0" algn="l" fontAlgn="base">
              <a:spcBef>
                <a:spcPct val="20000"/>
              </a:spcBef>
              <a:spcAft>
                <a:spcPct val="0"/>
              </a:spcAft>
              <a:buClrTx/>
            </a:pPr>
            <a:endParaRPr lang="en-GB" dirty="0">
              <a:solidFill>
                <a:srgbClr val="000000"/>
              </a:solidFill>
              <a:latin typeface="Arial"/>
              <a:cs typeface="+mn-cs"/>
            </a:endParaRP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265" y="6169869"/>
            <a:ext cx="3565734" cy="79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0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2C18ECB-9F24-4435-A6C5-E07BDFBC3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322" y="1228299"/>
            <a:ext cx="8128974" cy="5406397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D6415D0F-A2D5-4210-9E91-AE7286E1AC88}"/>
              </a:ext>
            </a:extLst>
          </p:cNvPr>
          <p:cNvSpPr/>
          <p:nvPr/>
        </p:nvSpPr>
        <p:spPr>
          <a:xfrm>
            <a:off x="2860817" y="705079"/>
            <a:ext cx="5884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>
                <a:solidFill>
                  <a:srgbClr val="009EE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Přihláška – uložení obsahu projektu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82357B9A-B3B7-4A19-9605-57DD8E27B37E}"/>
              </a:ext>
            </a:extLst>
          </p:cNvPr>
          <p:cNvCxnSpPr>
            <a:cxnSpLocks/>
          </p:cNvCxnSpPr>
          <p:nvPr/>
        </p:nvCxnSpPr>
        <p:spPr>
          <a:xfrm flipH="1">
            <a:off x="2374710" y="5947198"/>
            <a:ext cx="2306472" cy="3034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265" y="6169869"/>
            <a:ext cx="3565734" cy="79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4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2638FE3-0518-461B-BB7E-118220089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1" y="1096105"/>
            <a:ext cx="6578156" cy="5325844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C00DDDAE-4CE9-4360-9C1E-3909B61A0EA9}"/>
              </a:ext>
            </a:extLst>
          </p:cNvPr>
          <p:cNvSpPr/>
          <p:nvPr/>
        </p:nvSpPr>
        <p:spPr>
          <a:xfrm>
            <a:off x="2778467" y="795178"/>
            <a:ext cx="7082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</a:t>
            </a:r>
            <a:r>
              <a:rPr lang="en-US" sz="2800" dirty="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</a:t>
            </a:r>
            <a:r>
              <a:rPr lang="en-US" sz="2800" dirty="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2800" dirty="0" err="1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náhled</a:t>
            </a:r>
            <a:r>
              <a:rPr lang="en-US" sz="2800" dirty="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formulářů</a:t>
            </a:r>
            <a:r>
              <a:rPr lang="en-US" sz="2800" dirty="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2800" dirty="0" err="1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tisk</a:t>
            </a:r>
            <a:endParaRPr lang="cs-CZ" sz="2800" dirty="0">
              <a:solidFill>
                <a:srgbClr val="009E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8057D6A1-01B0-4028-B0B0-11F78F9E08B7}"/>
              </a:ext>
            </a:extLst>
          </p:cNvPr>
          <p:cNvSpPr/>
          <p:nvPr/>
        </p:nvSpPr>
        <p:spPr>
          <a:xfrm>
            <a:off x="2860320" y="5011268"/>
            <a:ext cx="1201003" cy="15012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755" y="5989062"/>
            <a:ext cx="3915244" cy="86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8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2">
            <a:extLst>
              <a:ext uri="{FF2B5EF4-FFF2-40B4-BE49-F238E27FC236}">
                <a16:creationId xmlns:a16="http://schemas.microsoft.com/office/drawing/2014/main" id="{9DBD5B11-1CB3-4067-9C03-C7E78C95B8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773" y="1064525"/>
            <a:ext cx="11832609" cy="5609230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Grantovou přihlášku v </a:t>
            </a:r>
            <a:r>
              <a:rPr lang="cs-CZ" dirty="0" err="1"/>
              <a:t>InSIS</a:t>
            </a:r>
            <a:r>
              <a:rPr lang="cs-CZ" dirty="0"/>
              <a:t> podává osoba z Oddělení vědy a výzkumu, která administruje GS – IGA/A (dále jen administrátor).</a:t>
            </a:r>
          </a:p>
          <a:p>
            <a:pPr algn="l"/>
            <a:r>
              <a:rPr lang="cs-CZ" dirty="0"/>
              <a:t>Současně se administrátorovi dodá i kopie přihlášky v listinné podobě, ta musí být podepsána hlavním řešitelem a obsahovat podepsaná CV všech osob navrhovatelského </a:t>
            </a:r>
            <a:r>
              <a:rPr lang="cs-CZ" dirty="0" smtClean="0"/>
              <a:t>týmu – včetně mentorů.  </a:t>
            </a:r>
            <a:endParaRPr lang="cs-CZ" dirty="0"/>
          </a:p>
          <a:p>
            <a:pPr algn="l"/>
            <a:r>
              <a:rPr lang="cs-CZ" dirty="0"/>
              <a:t>Součástí grantové přihlášky je Karta projektu viz </a:t>
            </a:r>
            <a:r>
              <a:rPr lang="cs-CZ" dirty="0">
                <a:hlinkClick r:id="rId2"/>
              </a:rPr>
              <a:t>https://science.vse.cz/science-research-support/grant/forms/</a:t>
            </a:r>
            <a:endParaRPr lang="cs-CZ" dirty="0"/>
          </a:p>
          <a:p>
            <a:pPr algn="l"/>
            <a:endParaRPr lang="cs-CZ" dirty="0"/>
          </a:p>
          <a:p>
            <a:pPr algn="l"/>
            <a:r>
              <a:rPr lang="cs-CZ" dirty="0"/>
              <a:t>Veškeré podmínky soutěže jsou na stránkách vědy a výzkumu:</a:t>
            </a:r>
          </a:p>
          <a:p>
            <a:pPr algn="l"/>
            <a:r>
              <a:rPr lang="cs-CZ" dirty="0"/>
              <a:t> </a:t>
            </a:r>
            <a:r>
              <a:rPr lang="cs-CZ" dirty="0">
                <a:hlinkClick r:id="rId3"/>
              </a:rPr>
              <a:t>https://veda.vse.cz/podpora-vedy/granty/grantova-soutez-iga-a/</a:t>
            </a:r>
            <a:endParaRPr lang="cs-CZ" dirty="0"/>
          </a:p>
          <a:p>
            <a:pPr algn="l"/>
            <a:r>
              <a:rPr lang="cs-CZ" dirty="0">
                <a:hlinkClick r:id="rId4"/>
              </a:rPr>
              <a:t>https://science.vse.cz/science-research-support/grant/iga-a-grant-competition/</a:t>
            </a:r>
            <a:endParaRPr lang="cs-CZ" dirty="0"/>
          </a:p>
          <a:p>
            <a:pPr algn="l"/>
            <a:endParaRPr lang="cs-CZ" dirty="0"/>
          </a:p>
          <a:p>
            <a:endParaRPr lang="cs-CZ" dirty="0"/>
          </a:p>
          <a:p>
            <a:pPr algn="l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755" y="5989062"/>
            <a:ext cx="3915244" cy="86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6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CCFEC3E-6586-43CA-851A-256B8137F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44" y="3125859"/>
            <a:ext cx="12078856" cy="160338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7476E30-3806-4803-994A-F3D26313F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33" y="2137239"/>
            <a:ext cx="3810000" cy="7429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E1196E5-90B9-4DB4-BC0A-6D679DDBE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70" y="1638686"/>
            <a:ext cx="1065663" cy="1790314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B8791C58-6977-45AC-80FC-EA24049A0C36}"/>
              </a:ext>
            </a:extLst>
          </p:cNvPr>
          <p:cNvSpPr/>
          <p:nvPr/>
        </p:nvSpPr>
        <p:spPr>
          <a:xfrm>
            <a:off x="2156346" y="1023683"/>
            <a:ext cx="90894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800" dirty="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Podaný projekt / legenda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755" y="5989062"/>
            <a:ext cx="3915244" cy="86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6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19F612-71F1-4117-B15C-8665CFE615ED}"/>
              </a:ext>
            </a:extLst>
          </p:cNvPr>
          <p:cNvSpPr txBox="1">
            <a:spLocks/>
          </p:cNvSpPr>
          <p:nvPr/>
        </p:nvSpPr>
        <p:spPr>
          <a:xfrm>
            <a:off x="2869878" y="798163"/>
            <a:ext cx="5855668" cy="6276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9EE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eaLnBrk="0" hangingPunct="0">
              <a:spcBef>
                <a:spcPct val="20000"/>
              </a:spcBef>
            </a:pPr>
            <a:r>
              <a:rPr lang="en-GB" altLang="cs-CZ" sz="2800" dirty="0" err="1">
                <a:ea typeface="+mn-ea"/>
              </a:rPr>
              <a:t>Úprava</a:t>
            </a:r>
            <a:r>
              <a:rPr lang="en-GB" altLang="cs-CZ" sz="2800" dirty="0">
                <a:ea typeface="+mn-ea"/>
              </a:rPr>
              <a:t> </a:t>
            </a:r>
            <a:r>
              <a:rPr lang="en-GB" altLang="cs-CZ" sz="2800" dirty="0" err="1">
                <a:ea typeface="+mn-ea"/>
              </a:rPr>
              <a:t>návrhu</a:t>
            </a:r>
            <a:r>
              <a:rPr lang="en-GB" altLang="cs-CZ" sz="2800" dirty="0">
                <a:ea typeface="+mn-ea"/>
              </a:rPr>
              <a:t> </a:t>
            </a:r>
            <a:r>
              <a:rPr lang="en-GB" altLang="cs-CZ" sz="2800" dirty="0" err="1">
                <a:ea typeface="+mn-ea"/>
              </a:rPr>
              <a:t>projektu</a:t>
            </a:r>
            <a:endParaRPr lang="en-GB" sz="2800" dirty="0">
              <a:ea typeface="+mn-ea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C345B47-FEAF-471A-9F8D-6342B77F7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73" y="1557580"/>
            <a:ext cx="6971414" cy="498270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939D401-5100-434D-9BCB-D1A6E7DEC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612335" flipH="1">
            <a:off x="1191101" y="2755084"/>
            <a:ext cx="343373" cy="6050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2EE0B7F-FE28-4D45-9CEC-5FCF96F94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596171">
            <a:off x="1140793" y="4951671"/>
            <a:ext cx="436246" cy="60338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D067A6D-DE7C-4A94-A2BC-B80E2D8EB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147" y="2349143"/>
            <a:ext cx="1379327" cy="14169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755" y="5989062"/>
            <a:ext cx="3915244" cy="86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1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F20C9DA-8B27-42DF-8722-1CA509EA8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827" y="2386739"/>
            <a:ext cx="5162550" cy="2905125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D2F5D83E-DF99-425C-AC4E-370175E27A60}"/>
              </a:ext>
            </a:extLst>
          </p:cNvPr>
          <p:cNvSpPr/>
          <p:nvPr/>
        </p:nvSpPr>
        <p:spPr>
          <a:xfrm>
            <a:off x="1930708" y="1191678"/>
            <a:ext cx="7963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41BBF1"/>
              </a:buClr>
            </a:pPr>
            <a:r>
              <a:rPr lang="en-GB" altLang="cs-CZ" sz="2800" dirty="0" err="1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Úprava</a:t>
            </a:r>
            <a:r>
              <a:rPr lang="en-GB" altLang="cs-CZ" sz="2800" dirty="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800" dirty="0" err="1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návrhu</a:t>
            </a:r>
            <a:r>
              <a:rPr lang="en-GB" altLang="cs-CZ" sz="2800" dirty="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800" dirty="0" err="1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  <a:endParaRPr lang="en-GB" altLang="cs-CZ" sz="2800" dirty="0">
              <a:solidFill>
                <a:srgbClr val="009E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D4D8C8FF-D506-4AE6-B82C-CA962C78F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674452" y="4765552"/>
            <a:ext cx="739931" cy="40667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755" y="5989062"/>
            <a:ext cx="3915244" cy="86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9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7C9021-4282-4541-96FE-95ADA7EF6075}"/>
              </a:ext>
            </a:extLst>
          </p:cNvPr>
          <p:cNvSpPr txBox="1">
            <a:spLocks/>
          </p:cNvSpPr>
          <p:nvPr/>
        </p:nvSpPr>
        <p:spPr>
          <a:xfrm>
            <a:off x="1242557" y="1562505"/>
            <a:ext cx="10515600" cy="782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9EE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altLang="cs-CZ" sz="2800" dirty="0" err="1">
                <a:ea typeface="+mn-ea"/>
              </a:rPr>
              <a:t>InSIS</a:t>
            </a:r>
            <a:r>
              <a:rPr lang="en-GB" altLang="cs-CZ" sz="2800" dirty="0">
                <a:ea typeface="+mn-ea"/>
              </a:rPr>
              <a:t>-test / </a:t>
            </a:r>
            <a:r>
              <a:rPr lang="en-GB" altLang="cs-CZ" sz="2800" dirty="0" err="1">
                <a:ea typeface="+mn-ea"/>
              </a:rPr>
              <a:t>možnost</a:t>
            </a:r>
            <a:r>
              <a:rPr lang="en-GB" altLang="cs-CZ" sz="2800" dirty="0">
                <a:ea typeface="+mn-ea"/>
              </a:rPr>
              <a:t> </a:t>
            </a:r>
            <a:r>
              <a:rPr lang="en-GB" altLang="cs-CZ" sz="2800" dirty="0" err="1">
                <a:ea typeface="+mn-ea"/>
              </a:rPr>
              <a:t>zkušebního</a:t>
            </a:r>
            <a:r>
              <a:rPr lang="en-GB" altLang="cs-CZ" sz="2800" dirty="0">
                <a:ea typeface="+mn-ea"/>
              </a:rPr>
              <a:t> </a:t>
            </a:r>
            <a:r>
              <a:rPr lang="en-GB" altLang="cs-CZ" sz="2800" dirty="0" err="1">
                <a:ea typeface="+mn-ea"/>
              </a:rPr>
              <a:t>podání</a:t>
            </a:r>
            <a:r>
              <a:rPr lang="en-GB" altLang="cs-CZ" sz="2800" dirty="0">
                <a:ea typeface="+mn-ea"/>
              </a:rPr>
              <a:t> </a:t>
            </a:r>
            <a:r>
              <a:rPr lang="en-GB" altLang="cs-CZ" sz="2800" dirty="0" err="1">
                <a:ea typeface="+mn-ea"/>
              </a:rPr>
              <a:t>návrhu</a:t>
            </a:r>
            <a:r>
              <a:rPr lang="en-GB" altLang="cs-CZ" sz="2800" dirty="0">
                <a:ea typeface="+mn-ea"/>
              </a:rPr>
              <a:t> v </a:t>
            </a:r>
            <a:r>
              <a:rPr lang="en-GB" altLang="cs-CZ" sz="2800" dirty="0" err="1">
                <a:ea typeface="+mn-ea"/>
              </a:rPr>
              <a:t>testu</a:t>
            </a:r>
            <a:r>
              <a:rPr lang="en-GB" altLang="cs-CZ" sz="2800" dirty="0">
                <a:ea typeface="+mn-ea"/>
              </a:rPr>
              <a:t> </a:t>
            </a:r>
            <a:endParaRPr lang="en-GB" sz="2800" dirty="0">
              <a:ea typeface="+mn-ea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F35DF99-CF03-4398-9466-AFD20C8A5EF6}"/>
              </a:ext>
            </a:extLst>
          </p:cNvPr>
          <p:cNvSpPr/>
          <p:nvPr/>
        </p:nvSpPr>
        <p:spPr>
          <a:xfrm>
            <a:off x="4488956" y="2892937"/>
            <a:ext cx="4285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hlinkClick r:id="rId2"/>
              </a:rPr>
              <a:t>https://insis-test.vse.cz/</a:t>
            </a:r>
            <a:endParaRPr lang="cs-CZ" sz="2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29BDCEA-C9CA-4FC5-9522-B447D3DC3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553" y="3811464"/>
            <a:ext cx="9182100" cy="10096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755" y="5989062"/>
            <a:ext cx="3915244" cy="86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C8E46941-95C9-4112-AD2E-509DF7249252}"/>
              </a:ext>
            </a:extLst>
          </p:cNvPr>
          <p:cNvSpPr txBox="1">
            <a:spLocks/>
          </p:cNvSpPr>
          <p:nvPr/>
        </p:nvSpPr>
        <p:spPr>
          <a:xfrm>
            <a:off x="1384516" y="1378425"/>
            <a:ext cx="9784837" cy="15832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9EE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</a:pPr>
            <a:r>
              <a:rPr lang="cs-CZ" altLang="cs-CZ" sz="3600" dirty="0"/>
              <a:t>Založení přihlášky</a:t>
            </a:r>
            <a:r>
              <a:rPr lang="en-GB" altLang="cs-CZ" sz="3600" dirty="0"/>
              <a:t> </a:t>
            </a:r>
            <a:endParaRPr lang="cs-CZ" altLang="cs-CZ" sz="3600" dirty="0"/>
          </a:p>
          <a:p>
            <a:pPr>
              <a:spcBef>
                <a:spcPct val="20000"/>
              </a:spcBef>
            </a:pPr>
            <a:r>
              <a:rPr lang="en-GB" altLang="cs-CZ" sz="400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GB" altLang="cs-CZ" sz="4000" dirty="0">
                <a:solidFill>
                  <a:srgbClr val="000000"/>
                </a:solidFill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4B10923-2355-4CD2-BFC2-747A123A0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535" y="2727701"/>
            <a:ext cx="6781800" cy="2943225"/>
          </a:xfrm>
          <a:prstGeom prst="rect">
            <a:avLst/>
          </a:prstGeom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7AE67081-4655-4C51-AD7E-0A0C2340E676}"/>
              </a:ext>
            </a:extLst>
          </p:cNvPr>
          <p:cNvCxnSpPr/>
          <p:nvPr/>
        </p:nvCxnSpPr>
        <p:spPr>
          <a:xfrm flipH="1">
            <a:off x="5291380" y="3928820"/>
            <a:ext cx="1876586" cy="7749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265" y="6169869"/>
            <a:ext cx="3565734" cy="79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1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2">
            <a:extLst>
              <a:ext uri="{FF2B5EF4-FFF2-40B4-BE49-F238E27FC236}">
                <a16:creationId xmlns:a16="http://schemas.microsoft.com/office/drawing/2014/main" id="{286A7C96-717D-46F5-B5B2-C8AABD327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3115624"/>
            <a:ext cx="10515601" cy="1106575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71990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212C336-9386-403D-8F3B-2F3F29F90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7230" y="1009935"/>
            <a:ext cx="9144000" cy="1282889"/>
          </a:xfrm>
        </p:spPr>
        <p:txBody>
          <a:bodyPr>
            <a:normAutofit/>
          </a:bodyPr>
          <a:lstStyle/>
          <a:p>
            <a:r>
              <a:rPr lang="cs-CZ" altLang="cs-CZ" sz="3600" dirty="0"/>
              <a:t>Založení přihlášky</a:t>
            </a:r>
            <a:r>
              <a:rPr lang="en-GB" altLang="cs-CZ" sz="3600" dirty="0"/>
              <a:t> </a:t>
            </a:r>
            <a:r>
              <a:rPr lang="cs-CZ" altLang="cs-CZ" sz="3600" dirty="0"/>
              <a:t/>
            </a:r>
            <a:br>
              <a:rPr lang="cs-CZ" altLang="cs-CZ" sz="3600" dirty="0"/>
            </a:b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8582C03-48AD-47D5-AA85-F89259C95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30" y="1963133"/>
            <a:ext cx="10117540" cy="430028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265" y="6169869"/>
            <a:ext cx="3565734" cy="79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0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212C336-9386-403D-8F3B-2F3F29F90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7230" y="872836"/>
            <a:ext cx="9144000" cy="686565"/>
          </a:xfrm>
        </p:spPr>
        <p:txBody>
          <a:bodyPr>
            <a:normAutofit/>
          </a:bodyPr>
          <a:lstStyle/>
          <a:p>
            <a:r>
              <a:rPr lang="cs-CZ" altLang="cs-CZ" sz="2800" dirty="0"/>
              <a:t>Založení přihlášky</a:t>
            </a:r>
            <a:endParaRPr lang="cs-CZ" sz="2800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2AA04A9A-D17F-4F19-B22F-4E272FC93C4C}"/>
              </a:ext>
            </a:extLst>
          </p:cNvPr>
          <p:cNvCxnSpPr>
            <a:cxnSpLocks/>
          </p:cNvCxnSpPr>
          <p:nvPr/>
        </p:nvCxnSpPr>
        <p:spPr>
          <a:xfrm flipH="1">
            <a:off x="2410692" y="5772727"/>
            <a:ext cx="4424217" cy="2124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407966BA-78A2-406C-A11C-8C684B9EC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30" y="1667551"/>
            <a:ext cx="7498662" cy="5040323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3753A82A-9C13-446B-942F-2112F1826567}"/>
              </a:ext>
            </a:extLst>
          </p:cNvPr>
          <p:cNvCxnSpPr>
            <a:cxnSpLocks/>
          </p:cNvCxnSpPr>
          <p:nvPr/>
        </p:nvCxnSpPr>
        <p:spPr>
          <a:xfrm flipH="1">
            <a:off x="2606722" y="6210563"/>
            <a:ext cx="3489278" cy="2584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6293484"/>
            <a:ext cx="3192109" cy="70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3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212C336-9386-403D-8F3B-2F3F29F90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7230" y="872836"/>
            <a:ext cx="9144000" cy="736980"/>
          </a:xfrm>
        </p:spPr>
        <p:txBody>
          <a:bodyPr>
            <a:normAutofit/>
          </a:bodyPr>
          <a:lstStyle/>
          <a:p>
            <a:r>
              <a:rPr lang="en-US" altLang="cs-CZ" sz="2800" dirty="0" err="1"/>
              <a:t>Stav</a:t>
            </a:r>
            <a:r>
              <a:rPr lang="en-US" altLang="cs-CZ" sz="2800" dirty="0"/>
              <a:t> </a:t>
            </a:r>
            <a:r>
              <a:rPr lang="en-US" altLang="cs-CZ" sz="2800" dirty="0" err="1"/>
              <a:t>po</a:t>
            </a:r>
            <a:r>
              <a:rPr lang="en-US" altLang="cs-CZ" sz="2800" dirty="0"/>
              <a:t> </a:t>
            </a:r>
            <a:r>
              <a:rPr lang="en-US" altLang="cs-CZ" sz="2800" dirty="0" err="1"/>
              <a:t>založení</a:t>
            </a:r>
            <a:r>
              <a:rPr lang="en-US" altLang="cs-CZ" sz="2800" dirty="0"/>
              <a:t> </a:t>
            </a:r>
            <a:r>
              <a:rPr lang="en-US" altLang="cs-CZ" sz="2800" dirty="0" err="1"/>
              <a:t>přihlášky</a:t>
            </a:r>
            <a:r>
              <a:rPr lang="en-US" altLang="cs-CZ" sz="2800" dirty="0"/>
              <a:t>, </a:t>
            </a:r>
            <a:r>
              <a:rPr lang="en-US" altLang="cs-CZ" sz="2800" dirty="0" err="1"/>
              <a:t>vstup</a:t>
            </a:r>
            <a:r>
              <a:rPr lang="en-US" altLang="cs-CZ" sz="2800" dirty="0"/>
              <a:t> do </a:t>
            </a:r>
            <a:r>
              <a:rPr lang="en-US" altLang="cs-CZ" sz="2800" dirty="0" err="1"/>
              <a:t>přihlášky</a:t>
            </a:r>
            <a:endParaRPr lang="cs-CZ" sz="2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94AABB4-9F3D-4021-9A7B-610FAA339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18" y="2483040"/>
            <a:ext cx="10239375" cy="2628900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571C677C-6F31-48D4-B973-7B8E02759CA4}"/>
              </a:ext>
            </a:extLst>
          </p:cNvPr>
          <p:cNvCxnSpPr>
            <a:cxnSpLocks/>
          </p:cNvCxnSpPr>
          <p:nvPr/>
        </p:nvCxnSpPr>
        <p:spPr>
          <a:xfrm flipH="1">
            <a:off x="10536072" y="3429000"/>
            <a:ext cx="1364776" cy="5834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265" y="6169869"/>
            <a:ext cx="3565734" cy="79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3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1449092" y="1139126"/>
            <a:ext cx="4417018" cy="697424"/>
          </a:xfrm>
        </p:spPr>
        <p:txBody>
          <a:bodyPr/>
          <a:lstStyle/>
          <a:p>
            <a:r>
              <a:rPr lang="cs-CZ" altLang="cs-CZ" sz="2800" b="0" dirty="0">
                <a:solidFill>
                  <a:srgbClr val="000000"/>
                </a:solidFill>
              </a:rPr>
              <a:t>Základní informace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63" y="1915417"/>
            <a:ext cx="963251" cy="43895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D7B19977-04F9-4EEA-B644-015882613E8A}"/>
              </a:ext>
            </a:extLst>
          </p:cNvPr>
          <p:cNvSpPr txBox="1">
            <a:spLocks/>
          </p:cNvSpPr>
          <p:nvPr/>
        </p:nvSpPr>
        <p:spPr>
          <a:xfrm>
            <a:off x="1524000" y="900753"/>
            <a:ext cx="9144000" cy="4776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9EE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800" dirty="0"/>
              <a:t>Základní informace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425B60F-7061-4DA2-BF33-F1E39EB54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62" y="1397439"/>
            <a:ext cx="6632320" cy="5411338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A5F8BF0E-A282-4B95-8C84-107269D78239}"/>
              </a:ext>
            </a:extLst>
          </p:cNvPr>
          <p:cNvSpPr/>
          <p:nvPr/>
        </p:nvSpPr>
        <p:spPr>
          <a:xfrm>
            <a:off x="655092" y="1583140"/>
            <a:ext cx="1337481" cy="464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265" y="6169869"/>
            <a:ext cx="3565734" cy="79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4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5FB2552-5FB3-4C6A-9460-636B3BE7B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7" y="1542180"/>
            <a:ext cx="10126757" cy="497575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BAAC1C66-5B19-493B-BAA5-9DA6BBEF16D6}"/>
              </a:ext>
            </a:extLst>
          </p:cNvPr>
          <p:cNvSpPr/>
          <p:nvPr/>
        </p:nvSpPr>
        <p:spPr>
          <a:xfrm>
            <a:off x="3595155" y="848419"/>
            <a:ext cx="44839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altLang="cs-CZ" sz="2800" dirty="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Přihláška - spolupracovníci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BA0235A0-1EA8-48E0-812B-A9D6DB19AE53}"/>
              </a:ext>
            </a:extLst>
          </p:cNvPr>
          <p:cNvSpPr/>
          <p:nvPr/>
        </p:nvSpPr>
        <p:spPr>
          <a:xfrm>
            <a:off x="2074459" y="1787857"/>
            <a:ext cx="1091821" cy="3684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32BEA515-FC04-430A-8E62-231DFF85942A}"/>
              </a:ext>
            </a:extLst>
          </p:cNvPr>
          <p:cNvCxnSpPr>
            <a:cxnSpLocks/>
          </p:cNvCxnSpPr>
          <p:nvPr/>
        </p:nvCxnSpPr>
        <p:spPr>
          <a:xfrm flipH="1" flipV="1">
            <a:off x="1473958" y="4476467"/>
            <a:ext cx="2265529" cy="4094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39" y="6208371"/>
            <a:ext cx="3274142" cy="72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6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5FB2552-5FB3-4C6A-9460-636B3BE7B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69" y="1542179"/>
            <a:ext cx="10263236" cy="5042809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BAAC1C66-5B19-493B-BAA5-9DA6BBEF16D6}"/>
              </a:ext>
            </a:extLst>
          </p:cNvPr>
          <p:cNvSpPr/>
          <p:nvPr/>
        </p:nvSpPr>
        <p:spPr>
          <a:xfrm>
            <a:off x="3595155" y="848419"/>
            <a:ext cx="5740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altLang="cs-CZ" sz="2800" dirty="0">
                <a:solidFill>
                  <a:srgbClr val="009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Přihláška – životopisy řešitelů (CV)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D741787F-CF28-4F0F-B249-7638E29EA519}"/>
              </a:ext>
            </a:extLst>
          </p:cNvPr>
          <p:cNvSpPr/>
          <p:nvPr/>
        </p:nvSpPr>
        <p:spPr>
          <a:xfrm>
            <a:off x="9842679" y="3138985"/>
            <a:ext cx="1342561" cy="12828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BA0235A0-1EA8-48E0-812B-A9D6DB19AE53}"/>
              </a:ext>
            </a:extLst>
          </p:cNvPr>
          <p:cNvSpPr/>
          <p:nvPr/>
        </p:nvSpPr>
        <p:spPr>
          <a:xfrm>
            <a:off x="1937982" y="1787857"/>
            <a:ext cx="1091821" cy="3684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A0C065BA-1C43-465E-81AD-440E47808224}"/>
              </a:ext>
            </a:extLst>
          </p:cNvPr>
          <p:cNvSpPr/>
          <p:nvPr/>
        </p:nvSpPr>
        <p:spPr>
          <a:xfrm>
            <a:off x="661134" y="4947331"/>
            <a:ext cx="2054771" cy="368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020" y="6217126"/>
            <a:ext cx="3315012" cy="73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8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Úvodní sníme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SE_CZ_16_9.potx" id="{71C18D9F-46A0-4237-97B9-532C70CC3545}" vid="{54C86B8C-B0B4-43D4-B48C-9EC845265A50}"/>
    </a:ext>
  </a:extLst>
</a:theme>
</file>

<file path=ppt/theme/theme2.xml><?xml version="1.0" encoding="utf-8"?>
<a:theme xmlns:a="http://schemas.openxmlformats.org/drawingml/2006/main" name="Mezititulek / Závě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SE_CZ_16_9.potx" id="{71C18D9F-46A0-4237-97B9-532C70CC3545}" vid="{FE1EABBD-40FD-4B3F-A88F-A396519EC308}"/>
    </a:ext>
  </a:extLst>
</a:theme>
</file>

<file path=ppt/theme/theme3.xml><?xml version="1.0" encoding="utf-8"?>
<a:theme xmlns:a="http://schemas.openxmlformats.org/drawingml/2006/main" name="Běžné stránk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SE_CZ_16_9.potx" id="{71C18D9F-46A0-4237-97B9-532C70CC3545}" vid="{213A5797-252C-4D12-A9FF-BF996031D17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46A7ADE3D4A3643BFDDDCFC5FA87D4D" ma:contentTypeVersion="9" ma:contentTypeDescription="Vytvoří nový dokument" ma:contentTypeScope="" ma:versionID="b8e2f15f6034b094912d851cd63100bd">
  <xsd:schema xmlns:xsd="http://www.w3.org/2001/XMLSchema" xmlns:xs="http://www.w3.org/2001/XMLSchema" xmlns:p="http://schemas.microsoft.com/office/2006/metadata/properties" xmlns:ns3="9b459df1-b715-4159-a51f-f27e81d39b9f" targetNamespace="http://schemas.microsoft.com/office/2006/metadata/properties" ma:root="true" ma:fieldsID="1919125c5aa0c98c63f4e9dda60b9641" ns3:_="">
    <xsd:import namespace="9b459df1-b715-4159-a51f-f27e81d39b9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459df1-b715-4159-a51f-f27e81d39b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84AE19-9FB7-4E4B-AE63-FCCCE66248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459df1-b715-4159-a51f-f27e81d39b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A52B6A-BD1D-4FE3-9D0D-22541F60E9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388DAE-D257-453E-8FD4-6BB20B0E21A4}">
  <ds:schemaRefs>
    <ds:schemaRef ds:uri="http://purl.org/dc/dcmitype/"/>
    <ds:schemaRef ds:uri="http://schemas.microsoft.com/office/infopath/2007/PartnerControls"/>
    <ds:schemaRef ds:uri="9b459df1-b715-4159-a51f-f27e81d39b9f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VSE_CZ_16_9</Template>
  <TotalTime>1611</TotalTime>
  <Words>306</Words>
  <Application>Microsoft Office PowerPoint</Application>
  <PresentationFormat>Širokoúhlá obrazovka</PresentationFormat>
  <Paragraphs>52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</vt:lpstr>
      <vt:lpstr>Calibri</vt:lpstr>
      <vt:lpstr>Times New Roman</vt:lpstr>
      <vt:lpstr>Úvodní snímek</vt:lpstr>
      <vt:lpstr>Mezititulek / Závěr</vt:lpstr>
      <vt:lpstr>Běžné stránky</vt:lpstr>
      <vt:lpstr>Jak podat v InSIS přihlášku do grantové soutěže IGA/A</vt:lpstr>
      <vt:lpstr>Otevření přihlášek v InSIS  (6. září 2021)</vt:lpstr>
      <vt:lpstr>Prezentace aplikace PowerPoint</vt:lpstr>
      <vt:lpstr>Založení přihlášky  </vt:lpstr>
      <vt:lpstr>Založení přihlášky</vt:lpstr>
      <vt:lpstr>Stav po založení přihlášky, vstup do přihlášky</vt:lpstr>
      <vt:lpstr>Základní informace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Přihláška - rozpočet</vt:lpstr>
      <vt:lpstr>Prezentace aplikace PowerPoint</vt:lpstr>
      <vt:lpstr>Přihláška -  plánování rozpočtu</vt:lpstr>
      <vt:lpstr>Přihláška -  plánování rozpočtu</vt:lpstr>
      <vt:lpstr>Přihláška -  plánování rozpočtu</vt:lpstr>
      <vt:lpstr>Prezentace aplikace PowerPoint</vt:lpstr>
      <vt:lpstr>Přihláška – obsah projektu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>VŠE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podat v InSIS přihlášku do Grantové soutěže IGA/A</dc:title>
  <dc:creator>Sabina Zukalová</dc:creator>
  <cp:lastModifiedBy>Sabina Zukalová</cp:lastModifiedBy>
  <cp:revision>28</cp:revision>
  <dcterms:created xsi:type="dcterms:W3CDTF">2021-08-25T08:27:45Z</dcterms:created>
  <dcterms:modified xsi:type="dcterms:W3CDTF">2021-09-08T08:35:45Z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0x010100646A7ADE3D4A3643BFDDDCFC5FA87D4D</vt:lpwstr>
  </property>
</Properties>
</file>