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  <p:sldMasterId id="2147483672" r:id="rId5"/>
    <p:sldMasterId id="2147483684" r:id="rId6"/>
    <p:sldMasterId id="2147483696" r:id="rId7"/>
  </p:sldMasterIdLst>
  <p:notesMasterIdLst>
    <p:notesMasterId r:id="rId38"/>
  </p:notesMasterIdLst>
  <p:sldIdLst>
    <p:sldId id="256" r:id="rId8"/>
    <p:sldId id="257" r:id="rId9"/>
    <p:sldId id="258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72" r:id="rId18"/>
    <p:sldId id="267" r:id="rId19"/>
    <p:sldId id="268" r:id="rId20"/>
    <p:sldId id="269" r:id="rId21"/>
    <p:sldId id="270" r:id="rId22"/>
    <p:sldId id="271" r:id="rId23"/>
    <p:sldId id="260" r:id="rId24"/>
    <p:sldId id="273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4" r:id="rId34"/>
    <p:sldId id="283" r:id="rId35"/>
    <p:sldId id="285" r:id="rId36"/>
    <p:sldId id="286" r:id="rId37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A3991-F3CA-2B91-ED2B-09BF8E968696}" v="2430" dt="2020-01-10T14:36:18.178"/>
    <p1510:client id="{1CA78AEE-804C-C178-BBD1-9E850B3DA7D4}" v="20" dt="2020-09-30T10:34:46.349"/>
    <p1510:client id="{BEFD255B-FF41-39E0-86BB-E0283F830D01}" v="9" dt="2020-09-30T10:28:48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0484" autoAdjust="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66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Sušánková" userId="S::susan@vse.cz::6707668c-5492-419b-9e70-630930ab3b57" providerId="AD" clId="Web-{1CA78AEE-804C-C178-BBD1-9E850B3DA7D4}"/>
    <pc:docChg chg="modSld">
      <pc:chgData name="Martina Sušánková" userId="S::susan@vse.cz::6707668c-5492-419b-9e70-630930ab3b57" providerId="AD" clId="Web-{1CA78AEE-804C-C178-BBD1-9E850B3DA7D4}" dt="2020-09-30T10:34:46.349" v="19" actId="14100"/>
      <pc:docMkLst>
        <pc:docMk/>
      </pc:docMkLst>
      <pc:sldChg chg="addSp modSp">
        <pc:chgData name="Martina Sušánková" userId="S::susan@vse.cz::6707668c-5492-419b-9e70-630930ab3b57" providerId="AD" clId="Web-{1CA78AEE-804C-C178-BBD1-9E850B3DA7D4}" dt="2020-09-30T10:29:50.845" v="5" actId="1076"/>
        <pc:sldMkLst>
          <pc:docMk/>
          <pc:sldMk cId="1219126588" sldId="265"/>
        </pc:sldMkLst>
        <pc:picChg chg="add mod">
          <ac:chgData name="Martina Sušánková" userId="S::susan@vse.cz::6707668c-5492-419b-9e70-630930ab3b57" providerId="AD" clId="Web-{1CA78AEE-804C-C178-BBD1-9E850B3DA7D4}" dt="2020-09-30T10:29:41.563" v="1" actId="1076"/>
          <ac:picMkLst>
            <pc:docMk/>
            <pc:sldMk cId="1219126588" sldId="265"/>
            <ac:picMk id="2" creationId="{415CA6DE-6F4A-4412-B39E-DD94AD73AEC0}"/>
          </ac:picMkLst>
        </pc:picChg>
        <pc:picChg chg="add mod">
          <ac:chgData name="Martina Sušánková" userId="S::susan@vse.cz::6707668c-5492-419b-9e70-630930ab3b57" providerId="AD" clId="Web-{1CA78AEE-804C-C178-BBD1-9E850B3DA7D4}" dt="2020-09-30T10:29:46.610" v="3" actId="1076"/>
          <ac:picMkLst>
            <pc:docMk/>
            <pc:sldMk cId="1219126588" sldId="265"/>
            <ac:picMk id="3" creationId="{4C95BB38-9018-41BF-B1C6-F08D04255876}"/>
          </ac:picMkLst>
        </pc:picChg>
        <pc:picChg chg="add mod">
          <ac:chgData name="Martina Sušánková" userId="S::susan@vse.cz::6707668c-5492-419b-9e70-630930ab3b57" providerId="AD" clId="Web-{1CA78AEE-804C-C178-BBD1-9E850B3DA7D4}" dt="2020-09-30T10:29:50.845" v="5" actId="1076"/>
          <ac:picMkLst>
            <pc:docMk/>
            <pc:sldMk cId="1219126588" sldId="265"/>
            <ac:picMk id="6" creationId="{42676C51-DDCF-45EB-B5AC-7D6797F8F427}"/>
          </ac:picMkLst>
        </pc:picChg>
      </pc:sldChg>
      <pc:sldChg chg="addSp modSp">
        <pc:chgData name="Martina Sušánková" userId="S::susan@vse.cz::6707668c-5492-419b-9e70-630930ab3b57" providerId="AD" clId="Web-{1CA78AEE-804C-C178-BBD1-9E850B3DA7D4}" dt="2020-09-30T10:30:37.127" v="10" actId="14100"/>
        <pc:sldMkLst>
          <pc:docMk/>
          <pc:sldMk cId="3918976467" sldId="266"/>
        </pc:sldMkLst>
        <pc:picChg chg="add mod">
          <ac:chgData name="Martina Sušánková" userId="S::susan@vse.cz::6707668c-5492-419b-9e70-630930ab3b57" providerId="AD" clId="Web-{1CA78AEE-804C-C178-BBD1-9E850B3DA7D4}" dt="2020-09-30T10:30:37.127" v="10" actId="14100"/>
          <ac:picMkLst>
            <pc:docMk/>
            <pc:sldMk cId="3918976467" sldId="266"/>
            <ac:picMk id="3" creationId="{93CC996B-E0A7-4D89-8877-F98533C276E6}"/>
          </ac:picMkLst>
        </pc:picChg>
        <pc:picChg chg="mod">
          <ac:chgData name="Martina Sušánková" userId="S::susan@vse.cz::6707668c-5492-419b-9e70-630930ab3b57" providerId="AD" clId="Web-{1CA78AEE-804C-C178-BBD1-9E850B3DA7D4}" dt="2020-09-30T10:30:20.439" v="6" actId="1076"/>
          <ac:picMkLst>
            <pc:docMk/>
            <pc:sldMk cId="3918976467" sldId="266"/>
            <ac:picMk id="5" creationId="{00000000-0000-0000-0000-000000000000}"/>
          </ac:picMkLst>
        </pc:picChg>
      </pc:sldChg>
      <pc:sldChg chg="addSp modSp">
        <pc:chgData name="Martina Sušánková" userId="S::susan@vse.cz::6707668c-5492-419b-9e70-630930ab3b57" providerId="AD" clId="Web-{1CA78AEE-804C-C178-BBD1-9E850B3DA7D4}" dt="2020-09-30T10:34:46.349" v="19" actId="14100"/>
        <pc:sldMkLst>
          <pc:docMk/>
          <pc:sldMk cId="3109484553" sldId="271"/>
        </pc:sldMkLst>
        <pc:picChg chg="add mod">
          <ac:chgData name="Martina Sušánková" userId="S::susan@vse.cz::6707668c-5492-419b-9e70-630930ab3b57" providerId="AD" clId="Web-{1CA78AEE-804C-C178-BBD1-9E850B3DA7D4}" dt="2020-09-30T10:31:08.549" v="13" actId="14100"/>
          <ac:picMkLst>
            <pc:docMk/>
            <pc:sldMk cId="3109484553" sldId="271"/>
            <ac:picMk id="5" creationId="{CF9AD699-C0C6-44C9-9090-9FBDD5785ADD}"/>
          </ac:picMkLst>
        </pc:picChg>
        <pc:picChg chg="add mod">
          <ac:chgData name="Martina Sušánková" userId="S::susan@vse.cz::6707668c-5492-419b-9e70-630930ab3b57" providerId="AD" clId="Web-{1CA78AEE-804C-C178-BBD1-9E850B3DA7D4}" dt="2020-09-30T10:34:46.349" v="19" actId="14100"/>
          <ac:picMkLst>
            <pc:docMk/>
            <pc:sldMk cId="3109484553" sldId="271"/>
            <ac:picMk id="6" creationId="{1C77976D-8022-4477-9204-EF7414E40043}"/>
          </ac:picMkLst>
        </pc:picChg>
      </pc:sldChg>
    </pc:docChg>
  </pc:docChgLst>
  <pc:docChgLst>
    <pc:chgData name="Martina Sušánková" userId="S::susan@vse.cz::6707668c-5492-419b-9e70-630930ab3b57" providerId="AD" clId="Web-{BEFD255B-FF41-39E0-86BB-E0283F830D01}"/>
    <pc:docChg chg="modSld">
      <pc:chgData name="Martina Sušánková" userId="S::susan@vse.cz::6707668c-5492-419b-9e70-630930ab3b57" providerId="AD" clId="Web-{BEFD255B-FF41-39E0-86BB-E0283F830D01}" dt="2020-09-30T10:28:48.544" v="8" actId="1076"/>
      <pc:docMkLst>
        <pc:docMk/>
      </pc:docMkLst>
      <pc:sldChg chg="addSp modSp">
        <pc:chgData name="Martina Sušánková" userId="S::susan@vse.cz::6707668c-5492-419b-9e70-630930ab3b57" providerId="AD" clId="Web-{BEFD255B-FF41-39E0-86BB-E0283F830D01}" dt="2020-09-30T10:27:46.746" v="3" actId="1076"/>
        <pc:sldMkLst>
          <pc:docMk/>
          <pc:sldMk cId="3109484553" sldId="271"/>
        </pc:sldMkLst>
        <pc:picChg chg="add mod">
          <ac:chgData name="Martina Sušánková" userId="S::susan@vse.cz::6707668c-5492-419b-9e70-630930ab3b57" providerId="AD" clId="Web-{BEFD255B-FF41-39E0-86BB-E0283F830D01}" dt="2020-09-30T10:27:46.746" v="3" actId="1076"/>
          <ac:picMkLst>
            <pc:docMk/>
            <pc:sldMk cId="3109484553" sldId="271"/>
            <ac:picMk id="3" creationId="{BA34E4F7-ABBA-4F8F-B3B4-86EBF8094D7C}"/>
          </ac:picMkLst>
        </pc:picChg>
      </pc:sldChg>
      <pc:sldChg chg="addSp modSp">
        <pc:chgData name="Martina Sušánková" userId="S::susan@vse.cz::6707668c-5492-419b-9e70-630930ab3b57" providerId="AD" clId="Web-{BEFD255B-FF41-39E0-86BB-E0283F830D01}" dt="2020-09-30T10:27:22.308" v="1" actId="1076"/>
        <pc:sldMkLst>
          <pc:docMk/>
          <pc:sldMk cId="4224772018" sldId="272"/>
        </pc:sldMkLst>
        <pc:picChg chg="add mod">
          <ac:chgData name="Martina Sušánková" userId="S::susan@vse.cz::6707668c-5492-419b-9e70-630930ab3b57" providerId="AD" clId="Web-{BEFD255B-FF41-39E0-86BB-E0283F830D01}" dt="2020-09-30T10:27:22.308" v="1" actId="1076"/>
          <ac:picMkLst>
            <pc:docMk/>
            <pc:sldMk cId="4224772018" sldId="272"/>
            <ac:picMk id="2" creationId="{D4125261-7501-4306-83BE-3DF46E7C2B29}"/>
          </ac:picMkLst>
        </pc:picChg>
      </pc:sldChg>
      <pc:sldChg chg="addSp modSp">
        <pc:chgData name="Martina Sušánková" userId="S::susan@vse.cz::6707668c-5492-419b-9e70-630930ab3b57" providerId="AD" clId="Web-{BEFD255B-FF41-39E0-86BB-E0283F830D01}" dt="2020-09-30T10:28:13.527" v="5" actId="1076"/>
        <pc:sldMkLst>
          <pc:docMk/>
          <pc:sldMk cId="2702062772" sldId="279"/>
        </pc:sldMkLst>
        <pc:picChg chg="add mod">
          <ac:chgData name="Martina Sušánková" userId="S::susan@vse.cz::6707668c-5492-419b-9e70-630930ab3b57" providerId="AD" clId="Web-{BEFD255B-FF41-39E0-86BB-E0283F830D01}" dt="2020-09-30T10:28:13.527" v="5" actId="1076"/>
          <ac:picMkLst>
            <pc:docMk/>
            <pc:sldMk cId="2702062772" sldId="279"/>
            <ac:picMk id="3" creationId="{2A773B8B-07BF-43C2-8CC6-1EA5D0A9F8A0}"/>
          </ac:picMkLst>
        </pc:picChg>
      </pc:sldChg>
      <pc:sldChg chg="addSp modSp">
        <pc:chgData name="Martina Sušánková" userId="S::susan@vse.cz::6707668c-5492-419b-9e70-630930ab3b57" providerId="AD" clId="Web-{BEFD255B-FF41-39E0-86BB-E0283F830D01}" dt="2020-09-30T10:28:48.544" v="8" actId="1076"/>
        <pc:sldMkLst>
          <pc:docMk/>
          <pc:sldMk cId="3061495441" sldId="283"/>
        </pc:sldMkLst>
        <pc:picChg chg="add mod">
          <ac:chgData name="Martina Sušánková" userId="S::susan@vse.cz::6707668c-5492-419b-9e70-630930ab3b57" providerId="AD" clId="Web-{BEFD255B-FF41-39E0-86BB-E0283F830D01}" dt="2020-09-30T10:28:48.544" v="8" actId="1076"/>
          <ac:picMkLst>
            <pc:docMk/>
            <pc:sldMk cId="3061495441" sldId="283"/>
            <ac:picMk id="2" creationId="{A4ABA0D7-5173-4C49-8152-AC9E73E411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906C6-781E-496D-B24A-BCF64659DE4C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DD22F-4B5A-48BF-A209-2554DE985C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19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5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0065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81533" y="981076"/>
            <a:ext cx="2590800" cy="540067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02784" y="981076"/>
            <a:ext cx="7575549" cy="54006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2247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00" y="5987126"/>
            <a:ext cx="3924000" cy="8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8238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51" y="5987126"/>
            <a:ext cx="3924000" cy="8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0438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51" y="5987126"/>
            <a:ext cx="3924000" cy="8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9518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51" y="5987126"/>
            <a:ext cx="3924000" cy="8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8000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466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0976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09655739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02785" y="2503488"/>
            <a:ext cx="5082116" cy="387826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88101" y="2503488"/>
            <a:ext cx="5084233" cy="387826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907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1123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941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256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75473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14407653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1979488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4680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81533" y="981076"/>
            <a:ext cx="2590800" cy="540067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02784" y="981076"/>
            <a:ext cx="7575549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01122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5322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58939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01844168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6045968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00151" y="3727451"/>
            <a:ext cx="5384800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88151" y="3727451"/>
            <a:ext cx="5384800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4085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45672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946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30201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36833464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207870497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86779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429751" y="2205039"/>
            <a:ext cx="2743200" cy="604837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00151" y="2205039"/>
            <a:ext cx="8026400" cy="60483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543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02785" y="2503488"/>
            <a:ext cx="5082116" cy="387826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88101" y="2503488"/>
            <a:ext cx="5084233" cy="387826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3982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9908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052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74829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880290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3391053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>
            <a:extLst>
              <a:ext uri="{FF2B5EF4-FFF2-40B4-BE49-F238E27FC236}">
                <a16:creationId xmlns:a16="http://schemas.microsoft.com/office/drawing/2014/main" id="{2CFEF73B-A52C-43A0-89D8-7EACF210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6172FA8F-0246-4689-A162-EEECDAB57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02785" y="981075"/>
            <a:ext cx="95186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LOREM IPSUM </a:t>
            </a:r>
            <a:br>
              <a:rPr lang="da-DK" altLang="en-US"/>
            </a:br>
            <a:r>
              <a:rPr lang="da-DK" altLang="en-US"/>
              <a:t>DOLOR SIT AMET </a:t>
            </a:r>
            <a:endParaRPr lang="cs-CZ" altLang="en-US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D71D528E-A47A-4BAB-9BA5-CD1127122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2784" y="2503488"/>
            <a:ext cx="10369549" cy="387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consectetuer adipiscing mi et       </a:t>
            </a:r>
          </a:p>
          <a:p>
            <a:pPr lvl="0"/>
            <a:r>
              <a:rPr lang="cs-CZ" altLang="en-US"/>
              <a:t>erat praesent imperdiet, elit nec tempor </a:t>
            </a:r>
          </a:p>
          <a:p>
            <a:pPr lvl="0"/>
            <a:r>
              <a:rPr lang="cs-CZ" altLang="en-US"/>
              <a:t>semper tempor imperdiet pellentesque </a:t>
            </a:r>
          </a:p>
          <a:p>
            <a:pPr lvl="0"/>
            <a:r>
              <a:rPr lang="cs-CZ" altLang="en-US"/>
              <a:t>turpis suspendisse tellus       </a:t>
            </a:r>
          </a:p>
          <a:p>
            <a:pPr lvl="0"/>
            <a:r>
              <a:rPr lang="cs-CZ" altLang="en-US"/>
              <a:t>elit nec tempor semper semper tempor imperdiet pellentesque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51" y="5987126"/>
            <a:ext cx="3924000" cy="8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2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1BBF1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>
            <a:extLst>
              <a:ext uri="{FF2B5EF4-FFF2-40B4-BE49-F238E27FC236}">
                <a16:creationId xmlns:a16="http://schemas.microsoft.com/office/drawing/2014/main" id="{3F5179DB-0135-4F65-A7D6-9FFC0DB51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102D6EF0-537C-446A-955D-4DD234E02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00151" y="2205039"/>
            <a:ext cx="109728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NADPIS TITULNÍ STÁNKY</a:t>
            </a:r>
            <a:br>
              <a:rPr lang="cs-CZ" altLang="en-US"/>
            </a:br>
            <a:r>
              <a:rPr lang="cs-CZ" altLang="en-US"/>
              <a:t>NA DVA ŘÁDKY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6FEF3DEF-0ED1-4C16-BACB-22E78A04D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1" y="372745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Podtitulek na jeden řádek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51" y="5987126"/>
            <a:ext cx="3924000" cy="8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7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8" r:id="rId3"/>
    <p:sldLayoutId id="2147483679" r:id="rId4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>
            <a:extLst>
              <a:ext uri="{FF2B5EF4-FFF2-40B4-BE49-F238E27FC236}">
                <a16:creationId xmlns:a16="http://schemas.microsoft.com/office/drawing/2014/main" id="{2CFEF73B-A52C-43A0-89D8-7EACF210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6172FA8F-0246-4689-A162-EEECDAB57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02785" y="981075"/>
            <a:ext cx="95186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LOREM IPSUM </a:t>
            </a:r>
            <a:br>
              <a:rPr lang="da-DK" altLang="en-US"/>
            </a:br>
            <a:r>
              <a:rPr lang="da-DK" altLang="en-US"/>
              <a:t>DOLOR SIT AMET </a:t>
            </a:r>
            <a:endParaRPr lang="cs-CZ" altLang="en-US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D71D528E-A47A-4BAB-9BA5-CD1127122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2784" y="2503488"/>
            <a:ext cx="10369549" cy="387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consectetuer adipiscing mi et       </a:t>
            </a:r>
          </a:p>
          <a:p>
            <a:pPr lvl="0"/>
            <a:r>
              <a:rPr lang="cs-CZ" altLang="en-US"/>
              <a:t>erat praesent imperdiet, elit nec tempor </a:t>
            </a:r>
          </a:p>
          <a:p>
            <a:pPr lvl="0"/>
            <a:r>
              <a:rPr lang="cs-CZ" altLang="en-US"/>
              <a:t>semper tempor imperdiet pellentesque </a:t>
            </a:r>
          </a:p>
          <a:p>
            <a:pPr lvl="0"/>
            <a:r>
              <a:rPr lang="cs-CZ" altLang="en-US"/>
              <a:t>turpis suspendisse tellus       </a:t>
            </a:r>
          </a:p>
          <a:p>
            <a:pPr lvl="0"/>
            <a:r>
              <a:rPr lang="cs-CZ" altLang="en-US"/>
              <a:t>elit nec tempor semper semper tempor imperdiet pellentesque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00" y="5946313"/>
            <a:ext cx="3924000" cy="8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8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1BBF1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>
            <a:extLst>
              <a:ext uri="{FF2B5EF4-FFF2-40B4-BE49-F238E27FC236}">
                <a16:creationId xmlns:a16="http://schemas.microsoft.com/office/drawing/2014/main" id="{3F5179DB-0135-4F65-A7D6-9FFC0DB51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102D6EF0-537C-446A-955D-4DD234E02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00151" y="2205039"/>
            <a:ext cx="109728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NADPIS TITULNÍ STÁNKY</a:t>
            </a:r>
            <a:br>
              <a:rPr lang="cs-CZ" altLang="en-US"/>
            </a:br>
            <a:r>
              <a:rPr lang="cs-CZ" altLang="en-US"/>
              <a:t>NA DVA ŘÁDKY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6FEF3DEF-0ED1-4C16-BACB-22E78A04D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1" y="372745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Podtitulek na jeden řádek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51" y="5987126"/>
            <a:ext cx="3924000" cy="8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6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sa/4.0/deed.c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eda.vse.cz/podpora-vedy/granty/grantova-soutez-iga-a/" TargetMode="External"/><Relationship Id="rId2" Type="http://schemas.openxmlformats.org/officeDocument/2006/relationships/hyperlink" Target="https://science.vse.cz/science-research-support/grant/form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cience.vse.cz/science-research-support/grant/iga-a-grant-competition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insis-test.vse.cz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51" y="5987126"/>
            <a:ext cx="3924000" cy="870874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23183" y="1965724"/>
            <a:ext cx="10275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>
                <a:solidFill>
                  <a:srgbClr val="0070C0"/>
                </a:solidFill>
              </a:rPr>
              <a:t>Jak podat v </a:t>
            </a:r>
            <a:r>
              <a:rPr lang="cs-CZ" altLang="cs-CZ" sz="3200" dirty="0" err="1">
                <a:solidFill>
                  <a:srgbClr val="0070C0"/>
                </a:solidFill>
              </a:rPr>
              <a:t>InSIS</a:t>
            </a:r>
            <a:r>
              <a:rPr lang="cs-CZ" altLang="cs-CZ" sz="3200" dirty="0">
                <a:solidFill>
                  <a:srgbClr val="0070C0"/>
                </a:solidFill>
              </a:rPr>
              <a:t> přihlášku do Grantové soutěže IGA/A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1397431" y="366864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Seminář GS IGA/A</a:t>
            </a:r>
          </a:p>
          <a:p>
            <a:pPr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VŠE, 30. 9. 2020</a:t>
            </a:r>
          </a:p>
          <a:p>
            <a:pPr eaLnBrk="1" hangingPunct="1"/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Martina Sušánková, </a:t>
            </a:r>
            <a:r>
              <a:rPr lang="cs-CZ" alt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OVV</a:t>
            </a:r>
          </a:p>
        </p:txBody>
      </p:sp>
      <p:pic>
        <p:nvPicPr>
          <p:cNvPr id="5" name="Obrázek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484" y="6566014"/>
            <a:ext cx="2001516" cy="2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3664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73459" y="705173"/>
            <a:ext cx="6005592" cy="674176"/>
          </a:xfrm>
        </p:spPr>
        <p:txBody>
          <a:bodyPr/>
          <a:lstStyle/>
          <a:p>
            <a:r>
              <a:rPr lang="cs-CZ" altLang="cs-CZ" sz="2800" b="0" dirty="0">
                <a:solidFill>
                  <a:srgbClr val="000000"/>
                </a:solidFill>
              </a:rPr>
              <a:t>Přihláška -  plánování rozpočtu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308" y="1673817"/>
            <a:ext cx="5622749" cy="40605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167" y="2668511"/>
            <a:ext cx="739931" cy="337184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93CC996B-E0A7-4D89-8877-F98533C27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739" y="3429907"/>
            <a:ext cx="742950" cy="5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7646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06" y="1840256"/>
            <a:ext cx="5404256" cy="422732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598849" y="1004829"/>
            <a:ext cx="5123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solidFill>
                  <a:srgbClr val="000000"/>
                </a:solidFill>
              </a:rPr>
              <a:t>Přihláška -  plánování rozpočtu</a:t>
            </a:r>
            <a:endParaRPr lang="cs-CZ" sz="2800" dirty="0"/>
          </a:p>
        </p:txBody>
      </p:sp>
      <p:pic>
        <p:nvPicPr>
          <p:cNvPr id="2" name="Obrázek 4">
            <a:extLst>
              <a:ext uri="{FF2B5EF4-FFF2-40B4-BE49-F238E27FC236}">
                <a16:creationId xmlns:a16="http://schemas.microsoft.com/office/drawing/2014/main" id="{D4125261-7501-4306-83BE-3DF46E7C2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667" y="3094868"/>
            <a:ext cx="739931" cy="3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7201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41941" y="1012578"/>
            <a:ext cx="5123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solidFill>
                  <a:srgbClr val="000000"/>
                </a:solidFill>
              </a:rPr>
              <a:t>Přihláška -  plánování rozpočtu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17" y="1535798"/>
            <a:ext cx="5359347" cy="489851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48" y="5611354"/>
            <a:ext cx="2188654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7730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2678" y="1089807"/>
            <a:ext cx="5390718" cy="707997"/>
          </a:xfrm>
        </p:spPr>
        <p:txBody>
          <a:bodyPr/>
          <a:lstStyle/>
          <a:p>
            <a:r>
              <a:rPr lang="cs-CZ" altLang="cs-CZ" sz="2800" b="0" dirty="0">
                <a:solidFill>
                  <a:srgbClr val="000000"/>
                </a:solidFill>
              </a:rPr>
              <a:t>Přihláška – obsah projektu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351" y="1928329"/>
            <a:ext cx="6833945" cy="38825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052" y="2489735"/>
            <a:ext cx="963251" cy="3596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072" y="2223681"/>
            <a:ext cx="963251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4994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170" y="973570"/>
            <a:ext cx="4639051" cy="661502"/>
          </a:xfrm>
        </p:spPr>
        <p:txBody>
          <a:bodyPr/>
          <a:lstStyle/>
          <a:p>
            <a:r>
              <a:rPr lang="cs-CZ" altLang="cs-CZ" sz="2800" b="0" dirty="0">
                <a:solidFill>
                  <a:srgbClr val="000000"/>
                </a:solidFill>
              </a:rPr>
              <a:t>Přihláška – obsah projektu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56577" y="1937289"/>
            <a:ext cx="10515600" cy="4121366"/>
          </a:xfrm>
        </p:spPr>
        <p:txBody>
          <a:bodyPr/>
          <a:lstStyle/>
          <a:p>
            <a:pPr marL="457200" indent="-457200">
              <a:buAutoNum type="alphaLcParenR"/>
            </a:pPr>
            <a:r>
              <a:rPr lang="en-US" dirty="0"/>
              <a:t>Objectives and expected benefits of the project</a:t>
            </a:r>
            <a:endParaRPr lang="cs-CZ" dirty="0"/>
          </a:p>
          <a:p>
            <a:r>
              <a:rPr lang="en-US" dirty="0"/>
              <a:t>b) </a:t>
            </a:r>
            <a:r>
              <a:rPr lang="cs-CZ" dirty="0"/>
              <a:t>  </a:t>
            </a:r>
            <a:r>
              <a:rPr lang="en-US" dirty="0"/>
              <a:t>Analysis of the current state of knowledge</a:t>
            </a:r>
            <a:endParaRPr lang="cs-CZ" dirty="0"/>
          </a:p>
          <a:p>
            <a:r>
              <a:rPr lang="cs-CZ" dirty="0"/>
              <a:t>c)   Project </a:t>
            </a:r>
            <a:r>
              <a:rPr lang="cs-CZ" dirty="0" err="1"/>
              <a:t>methodology</a:t>
            </a:r>
            <a:endParaRPr lang="cs-CZ" dirty="0"/>
          </a:p>
          <a:p>
            <a:pPr marL="457200" indent="-457200">
              <a:buAutoNum type="alphaLcParenR" startAt="4"/>
            </a:pPr>
            <a:r>
              <a:rPr lang="en-US" dirty="0"/>
              <a:t>Project management: project schedule, involvement of individual </a:t>
            </a:r>
            <a:r>
              <a:rPr lang="cs-CZ" dirty="0"/>
              <a:t>   </a:t>
            </a:r>
            <a:r>
              <a:rPr lang="en-US" dirty="0"/>
              <a:t>researchers and mentors in the project</a:t>
            </a:r>
            <a:endParaRPr lang="cs-CZ" dirty="0"/>
          </a:p>
          <a:p>
            <a:r>
              <a:rPr lang="en-US" dirty="0"/>
              <a:t>e) </a:t>
            </a:r>
            <a:r>
              <a:rPr lang="cs-CZ" dirty="0"/>
              <a:t>  </a:t>
            </a:r>
            <a:r>
              <a:rPr lang="en-US" dirty="0"/>
              <a:t>Expected project publication outputs</a:t>
            </a:r>
            <a:endParaRPr lang="cs-CZ" dirty="0"/>
          </a:p>
          <a:p>
            <a:pPr marL="457200" indent="-457200">
              <a:buAutoNum type="alphaLcParenR" startAt="6"/>
            </a:pPr>
            <a:r>
              <a:rPr lang="en-US" dirty="0"/>
              <a:t>Up to the 10 most important publications of the research team over the past 5 years</a:t>
            </a:r>
            <a:endParaRPr lang="cs-CZ" dirty="0"/>
          </a:p>
          <a:p>
            <a:endParaRPr lang="cs-CZ" dirty="0"/>
          </a:p>
          <a:p>
            <a:pPr marL="457200" indent="-457200">
              <a:buAutoNum type="alphaLcParenR" startAt="6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930677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0427" y="945397"/>
            <a:ext cx="6057146" cy="757642"/>
          </a:xfrm>
        </p:spPr>
        <p:txBody>
          <a:bodyPr/>
          <a:lstStyle/>
          <a:p>
            <a:r>
              <a:rPr lang="cs-CZ" altLang="cs-CZ" sz="2800" b="0" dirty="0">
                <a:solidFill>
                  <a:srgbClr val="000000"/>
                </a:solidFill>
              </a:rPr>
              <a:t>Přihláška – uložení obsahu projektu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576" y="1774274"/>
            <a:ext cx="6798347" cy="45214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195" y="5220849"/>
            <a:ext cx="2188654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4284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6183" y="1182798"/>
            <a:ext cx="5933159" cy="746742"/>
          </a:xfrm>
        </p:spPr>
        <p:txBody>
          <a:bodyPr/>
          <a:lstStyle/>
          <a:p>
            <a:r>
              <a:rPr lang="cs-CZ" altLang="cs-CZ" sz="2800" b="0" dirty="0">
                <a:solidFill>
                  <a:srgbClr val="000000"/>
                </a:solidFill>
              </a:rPr>
              <a:t>Přihláška – životopisy řešitelů (CV)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71" y="2033520"/>
            <a:ext cx="9211724" cy="4130932"/>
          </a:xfrm>
          <a:prstGeom prst="rect">
            <a:avLst/>
          </a:prstGeom>
        </p:spPr>
      </p:pic>
      <p:pic>
        <p:nvPicPr>
          <p:cNvPr id="3" name="Obrázek 4">
            <a:extLst>
              <a:ext uri="{FF2B5EF4-FFF2-40B4-BE49-F238E27FC236}">
                <a16:creationId xmlns:a16="http://schemas.microsoft.com/office/drawing/2014/main" id="{BA34E4F7-ABBA-4F8F-B3B4-86EBF8094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452" y="2178653"/>
            <a:ext cx="739931" cy="33718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F9AD699-C0C6-44C9-9090-9FBDD5785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739" y="4554764"/>
            <a:ext cx="1459592" cy="3429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C77976D-8022-4477-9204-EF7414E40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4382" y="3194051"/>
            <a:ext cx="996949" cy="10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8455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74190" y="914401"/>
            <a:ext cx="8270929" cy="798162"/>
          </a:xfrm>
        </p:spPr>
        <p:txBody>
          <a:bodyPr/>
          <a:lstStyle/>
          <a:p>
            <a:r>
              <a:rPr lang="cs-CZ" altLang="cs-CZ" sz="2800" b="0" dirty="0">
                <a:solidFill>
                  <a:schemeClr val="tx1"/>
                </a:solidFill>
              </a:rPr>
              <a:t>Tvorba CV (zakládá každý člen týmu i mentor)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40" y="2270501"/>
            <a:ext cx="7077719" cy="19396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266" y="2490442"/>
            <a:ext cx="2638992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0481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74672" y="973570"/>
            <a:ext cx="3732399" cy="692498"/>
          </a:xfrm>
        </p:spPr>
        <p:txBody>
          <a:bodyPr/>
          <a:lstStyle/>
          <a:p>
            <a:r>
              <a:rPr lang="cs-CZ" altLang="cs-CZ" sz="2800" b="0" dirty="0">
                <a:solidFill>
                  <a:srgbClr val="000000"/>
                </a:solidFill>
              </a:rPr>
              <a:t>Tvorba CV - založení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604" y="1898543"/>
            <a:ext cx="6892467" cy="4068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58677" y="5158856"/>
            <a:ext cx="821369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8573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43675" y="818587"/>
            <a:ext cx="2810251" cy="731244"/>
          </a:xfrm>
        </p:spPr>
        <p:txBody>
          <a:bodyPr/>
          <a:lstStyle/>
          <a:p>
            <a:r>
              <a:rPr lang="cs-CZ" altLang="cs-CZ" sz="2800" b="0" dirty="0">
                <a:solidFill>
                  <a:schemeClr val="tx1"/>
                </a:solidFill>
              </a:rPr>
              <a:t>Zpracování CV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68" y="2231756"/>
            <a:ext cx="7425419" cy="196876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344" y="3489911"/>
            <a:ext cx="707197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341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43559" y="1728061"/>
            <a:ext cx="8043622" cy="1317356"/>
          </a:xfrm>
        </p:spPr>
        <p:txBody>
          <a:bodyPr/>
          <a:lstStyle/>
          <a:p>
            <a:r>
              <a:rPr lang="cs-CZ" altLang="cs-CZ" sz="2800" b="0" dirty="0">
                <a:solidFill>
                  <a:srgbClr val="000000"/>
                </a:solidFill>
              </a:rPr>
              <a:t>Otevření přihlášek v </a:t>
            </a:r>
            <a:r>
              <a:rPr lang="cs-CZ" altLang="cs-CZ" sz="2800" b="0" dirty="0" err="1">
                <a:solidFill>
                  <a:srgbClr val="000000"/>
                </a:solidFill>
              </a:rPr>
              <a:t>InSIS</a:t>
            </a:r>
            <a:r>
              <a:rPr lang="cs-CZ" altLang="cs-CZ" sz="2800" b="0" dirty="0">
                <a:solidFill>
                  <a:srgbClr val="000000"/>
                </a:solidFill>
              </a:rPr>
              <a:t> (30. 9. 2020)</a:t>
            </a:r>
            <a:br>
              <a:rPr lang="cs-CZ" altLang="cs-CZ" sz="2800" b="0" dirty="0">
                <a:solidFill>
                  <a:srgbClr val="000000"/>
                </a:solidFill>
              </a:rPr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159" y="2563181"/>
            <a:ext cx="4763899" cy="3101450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 flipH="1">
            <a:off x="5207431" y="4664990"/>
            <a:ext cx="2859437" cy="6276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24706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60" y="1561973"/>
            <a:ext cx="6032047" cy="459026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611610" y="982129"/>
            <a:ext cx="4626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Zpracování CV - folie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90245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8248" y="1082058"/>
            <a:ext cx="3701403" cy="746742"/>
          </a:xfrm>
        </p:spPr>
        <p:txBody>
          <a:bodyPr/>
          <a:lstStyle/>
          <a:p>
            <a:r>
              <a:rPr lang="cs-CZ" altLang="cs-CZ" sz="2800" b="0" dirty="0">
                <a:solidFill>
                  <a:srgbClr val="000000"/>
                </a:solidFill>
              </a:rPr>
              <a:t>Přihláška-dokončení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492" y="2363649"/>
            <a:ext cx="4761389" cy="31031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583194">
            <a:off x="4079601" y="4090720"/>
            <a:ext cx="1411171" cy="15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5363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8915" y="1082058"/>
            <a:ext cx="4693295" cy="684749"/>
          </a:xfrm>
        </p:spPr>
        <p:txBody>
          <a:bodyPr/>
          <a:lstStyle/>
          <a:p>
            <a:r>
              <a:rPr lang="cs-CZ" altLang="cs-CZ" sz="2800" b="0" dirty="0">
                <a:solidFill>
                  <a:srgbClr val="000000"/>
                </a:solidFill>
              </a:rPr>
              <a:t>Přihláška - spolupracovníci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37" y="2030316"/>
            <a:ext cx="8274804" cy="38632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562" y="2109443"/>
            <a:ext cx="1015139" cy="4146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72021">
            <a:off x="3789296" y="5225421"/>
            <a:ext cx="661712" cy="73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8221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74671" y="810838"/>
            <a:ext cx="3344942" cy="723495"/>
          </a:xfrm>
        </p:spPr>
        <p:txBody>
          <a:bodyPr/>
          <a:lstStyle/>
          <a:p>
            <a:r>
              <a:rPr lang="cs-CZ" altLang="cs-CZ" sz="2800" b="0" dirty="0">
                <a:solidFill>
                  <a:srgbClr val="000000"/>
                </a:solidFill>
              </a:rPr>
              <a:t>Přihláška - mentoři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122" y="1689316"/>
            <a:ext cx="6902556" cy="4248234"/>
          </a:xfrm>
          <a:prstGeom prst="rect">
            <a:avLst/>
          </a:prstGeom>
        </p:spPr>
      </p:pic>
      <p:pic>
        <p:nvPicPr>
          <p:cNvPr id="3" name="Obrázek 4">
            <a:extLst>
              <a:ext uri="{FF2B5EF4-FFF2-40B4-BE49-F238E27FC236}">
                <a16:creationId xmlns:a16="http://schemas.microsoft.com/office/drawing/2014/main" id="{2A773B8B-07BF-43C2-8CC6-1EA5D0A9F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381" y="1852082"/>
            <a:ext cx="739931" cy="3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62772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3417" y="748845"/>
            <a:ext cx="7196271" cy="584010"/>
          </a:xfrm>
        </p:spPr>
        <p:txBody>
          <a:bodyPr/>
          <a:lstStyle/>
          <a:p>
            <a:r>
              <a:rPr lang="cs-CZ" altLang="cs-CZ" sz="2800" b="0" dirty="0">
                <a:solidFill>
                  <a:srgbClr val="000000"/>
                </a:solidFill>
              </a:rPr>
              <a:t>Základní informace / náhled formulářů / tisk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33" y="1460975"/>
            <a:ext cx="6703018" cy="52209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587" y="4686010"/>
            <a:ext cx="938865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6645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2108" y="1464590"/>
            <a:ext cx="10939111" cy="4688237"/>
          </a:xfrm>
        </p:spPr>
        <p:txBody>
          <a:bodyPr/>
          <a:lstStyle/>
          <a:p>
            <a:r>
              <a:rPr lang="cs-CZ" dirty="0"/>
              <a:t>Grantovou přihlášku v </a:t>
            </a:r>
            <a:r>
              <a:rPr lang="cs-CZ" dirty="0" err="1"/>
              <a:t>InSIS</a:t>
            </a:r>
            <a:r>
              <a:rPr lang="cs-CZ" dirty="0"/>
              <a:t> podává osoba z Oddělení vědy a výzkumu, která administruje GS – IGA/A (dále jen administrátor).</a:t>
            </a:r>
          </a:p>
          <a:p>
            <a:r>
              <a:rPr lang="cs-CZ" dirty="0"/>
              <a:t>Současně se administrátorovi dodá i kopie přihlášky v listinné podobě, ta musí být podepsána hlavním řešitelem a obsahovat podepsaná CV všech osob navrhovatelského týmu.  </a:t>
            </a:r>
          </a:p>
          <a:p>
            <a:r>
              <a:rPr lang="cs-CZ" dirty="0"/>
              <a:t>Součástí grantové přihlášky je Karta projektu viz </a:t>
            </a:r>
            <a:r>
              <a:rPr lang="cs-CZ" dirty="0">
                <a:hlinkClick r:id="rId2"/>
              </a:rPr>
              <a:t>https://science.vse.cz/science-research-support/grant/forms/</a:t>
            </a:r>
            <a:endParaRPr lang="cs-CZ" dirty="0"/>
          </a:p>
          <a:p>
            <a:endParaRPr lang="cs-CZ" dirty="0"/>
          </a:p>
          <a:p>
            <a:r>
              <a:rPr lang="cs-CZ" dirty="0"/>
              <a:t>Veškeré podmínky soutěže jsou na stránkách vědy a výzkumu:</a:t>
            </a:r>
          </a:p>
          <a:p>
            <a:r>
              <a:rPr lang="cs-CZ" dirty="0"/>
              <a:t> </a:t>
            </a:r>
            <a:r>
              <a:rPr lang="cs-CZ" dirty="0">
                <a:hlinkClick r:id="rId3"/>
              </a:rPr>
              <a:t>https://veda.vse.cz/podpora-vedy/granty/grantova-soutez-iga-a/</a:t>
            </a:r>
            <a:endParaRPr lang="cs-CZ" dirty="0"/>
          </a:p>
          <a:p>
            <a:r>
              <a:rPr lang="cs-CZ" dirty="0">
                <a:hlinkClick r:id="rId4"/>
              </a:rPr>
              <a:t>https://science.vse.cz/science-research-support/grant/iga-a-grant-competition/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43383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8177" y="1051061"/>
            <a:ext cx="4437573" cy="738993"/>
          </a:xfrm>
        </p:spPr>
        <p:txBody>
          <a:bodyPr/>
          <a:lstStyle/>
          <a:p>
            <a:r>
              <a:rPr lang="cs-CZ" altLang="cs-CZ" sz="2800" b="0" dirty="0">
                <a:solidFill>
                  <a:srgbClr val="000000"/>
                </a:solidFill>
              </a:rPr>
              <a:t>Podaný projekt / legenda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962" y="2153296"/>
            <a:ext cx="4111895" cy="8001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44" y="3241567"/>
            <a:ext cx="107632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87674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69878" y="798163"/>
            <a:ext cx="5855668" cy="627682"/>
          </a:xfrm>
        </p:spPr>
        <p:txBody>
          <a:bodyPr/>
          <a:lstStyle/>
          <a:p>
            <a:pPr lvl="0" eaLnBrk="0" hangingPunct="0">
              <a:spcBef>
                <a:spcPct val="20000"/>
              </a:spcBef>
            </a:pPr>
            <a:r>
              <a:rPr lang="cs-CZ" altLang="cs-CZ" sz="2400" b="0" dirty="0">
                <a:solidFill>
                  <a:srgbClr val="000000"/>
                </a:solidFill>
                <a:ea typeface="+mn-ea"/>
                <a:cs typeface="+mn-cs"/>
              </a:rPr>
              <a:t>Úprava návrhu projektu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73" y="1557580"/>
            <a:ext cx="6971414" cy="49827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12335" flipH="1">
            <a:off x="1209746" y="2629449"/>
            <a:ext cx="343373" cy="6050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96171">
            <a:off x="1140793" y="4951671"/>
            <a:ext cx="436246" cy="6033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147" y="2349143"/>
            <a:ext cx="1379327" cy="141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89170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27" y="2386739"/>
            <a:ext cx="5162550" cy="290512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913930" y="1208868"/>
            <a:ext cx="449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41BBF1"/>
              </a:buClr>
            </a:pPr>
            <a:r>
              <a:rPr lang="cs-CZ" altLang="cs-CZ" sz="2400" dirty="0">
                <a:solidFill>
                  <a:srgbClr val="000000"/>
                </a:solidFill>
                <a:latin typeface="Arial"/>
              </a:rPr>
              <a:t>Úprava návrhu projektu</a:t>
            </a:r>
          </a:p>
        </p:txBody>
      </p:sp>
      <p:pic>
        <p:nvPicPr>
          <p:cNvPr id="2" name="Obrázek 4">
            <a:extLst>
              <a:ext uri="{FF2B5EF4-FFF2-40B4-BE49-F238E27FC236}">
                <a16:creationId xmlns:a16="http://schemas.microsoft.com/office/drawing/2014/main" id="{A4ABA0D7-5173-4C49-8152-AC9E73E41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674452" y="4765552"/>
            <a:ext cx="739931" cy="40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9544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2557" y="1562505"/>
            <a:ext cx="10515600" cy="684749"/>
          </a:xfrm>
        </p:spPr>
        <p:txBody>
          <a:bodyPr/>
          <a:lstStyle/>
          <a:p>
            <a:r>
              <a:rPr lang="cs-CZ" altLang="cs-CZ" sz="2800" b="0" dirty="0" err="1">
                <a:solidFill>
                  <a:srgbClr val="000000"/>
                </a:solidFill>
              </a:rPr>
              <a:t>InSIS</a:t>
            </a:r>
            <a:r>
              <a:rPr lang="cs-CZ" altLang="cs-CZ" sz="2800" b="0" dirty="0">
                <a:solidFill>
                  <a:srgbClr val="000000"/>
                </a:solidFill>
              </a:rPr>
              <a:t>-test / možnost zkušebního podání návrhu v testu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533613" y="2589749"/>
            <a:ext cx="4285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hlinkClick r:id="rId2"/>
              </a:rPr>
              <a:t>https://insis-test.vse.cz/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472" y="3455465"/>
            <a:ext cx="91821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1881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84516" y="1641556"/>
            <a:ext cx="7813729" cy="1489101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cs-CZ" altLang="cs-CZ" sz="2800" b="0" dirty="0">
                <a:solidFill>
                  <a:srgbClr val="000000"/>
                </a:solidFill>
                <a:ea typeface="+mn-ea"/>
                <a:cs typeface="+mn-cs"/>
              </a:rPr>
              <a:t>Založení přihlášky </a:t>
            </a:r>
            <a:r>
              <a:rPr lang="cs-CZ" altLang="cs-CZ" sz="1000" b="0" dirty="0">
                <a:solidFill>
                  <a:srgbClr val="000000"/>
                </a:solidFill>
                <a:ea typeface="+mn-ea"/>
                <a:cs typeface="+mn-cs"/>
              </a:rPr>
              <a:t>(přihláška pro účely semináře byla založena v </a:t>
            </a:r>
            <a:r>
              <a:rPr lang="cs-CZ" altLang="cs-CZ" sz="1000" b="0" dirty="0" err="1">
                <a:solidFill>
                  <a:srgbClr val="000000"/>
                </a:solidFill>
                <a:ea typeface="+mn-ea"/>
                <a:cs typeface="+mn-cs"/>
              </a:rPr>
              <a:t>InSIS</a:t>
            </a:r>
            <a:r>
              <a:rPr lang="cs-CZ" altLang="cs-CZ" sz="1000" b="0" dirty="0">
                <a:solidFill>
                  <a:srgbClr val="000000"/>
                </a:solidFill>
                <a:ea typeface="+mn-ea"/>
                <a:cs typeface="+mn-cs"/>
              </a:rPr>
              <a:t> - test dne 23.9.2020)</a:t>
            </a:r>
            <a:r>
              <a:rPr lang="cs-CZ" altLang="cs-CZ" sz="2800" b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cs-CZ" altLang="cs-CZ" sz="2800" b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535" y="2727701"/>
            <a:ext cx="6781800" cy="2943225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 flipH="1">
            <a:off x="5291380" y="3928820"/>
            <a:ext cx="1876586" cy="774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72741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725800" y="3136613"/>
            <a:ext cx="4740400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41BBF1"/>
              </a:buClr>
            </a:pPr>
            <a:r>
              <a:rPr lang="cs-CZ" altLang="cs-CZ" sz="3200" dirty="0">
                <a:solidFill>
                  <a:srgbClr val="000000"/>
                </a:solidFill>
                <a:latin typeface="Arial"/>
              </a:rPr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204610868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0712" y="1503335"/>
            <a:ext cx="9190495" cy="813661"/>
          </a:xfrm>
        </p:spPr>
        <p:txBody>
          <a:bodyPr/>
          <a:lstStyle/>
          <a:p>
            <a:r>
              <a:rPr lang="cs-CZ" altLang="cs-CZ" sz="2800" b="0" dirty="0">
                <a:solidFill>
                  <a:srgbClr val="000000"/>
                </a:solidFill>
              </a:rPr>
              <a:t>Založení přihlášky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034" y="2738969"/>
            <a:ext cx="9291234" cy="441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6540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09247" y="999641"/>
            <a:ext cx="4633994" cy="767166"/>
          </a:xfrm>
        </p:spPr>
        <p:txBody>
          <a:bodyPr/>
          <a:lstStyle/>
          <a:p>
            <a:pPr algn="l"/>
            <a:r>
              <a:rPr lang="cs-CZ" sz="2800" b="0" dirty="0">
                <a:solidFill>
                  <a:srgbClr val="000000"/>
                </a:solidFill>
              </a:rPr>
              <a:t>Založení přihlášky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54" y="1951520"/>
            <a:ext cx="8449644" cy="38478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6817">
            <a:off x="2042963" y="5206176"/>
            <a:ext cx="2845134" cy="6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4378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642820"/>
            <a:ext cx="7573505" cy="883404"/>
          </a:xfrm>
        </p:spPr>
        <p:txBody>
          <a:bodyPr/>
          <a:lstStyle/>
          <a:p>
            <a:r>
              <a:rPr lang="cs-CZ" altLang="cs-CZ" sz="2800" b="0" dirty="0">
                <a:solidFill>
                  <a:srgbClr val="000000"/>
                </a:solidFill>
              </a:rPr>
              <a:t>Stav po založení přihlášky, vstup do přihlášky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43" y="2898183"/>
            <a:ext cx="8124825" cy="20383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432515" y="4068305"/>
            <a:ext cx="666427" cy="1859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623" y="3614113"/>
            <a:ext cx="199966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34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49092" y="1139126"/>
            <a:ext cx="4417018" cy="697424"/>
          </a:xfrm>
        </p:spPr>
        <p:txBody>
          <a:bodyPr/>
          <a:lstStyle/>
          <a:p>
            <a:r>
              <a:rPr lang="cs-CZ" altLang="cs-CZ" sz="2800" b="0" dirty="0">
                <a:solidFill>
                  <a:srgbClr val="000000"/>
                </a:solidFill>
              </a:rPr>
              <a:t>Základní informace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79" y="1836550"/>
            <a:ext cx="7395275" cy="436035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63" y="1915417"/>
            <a:ext cx="963251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1764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38400" y="1091367"/>
            <a:ext cx="4039892" cy="613447"/>
          </a:xfrm>
        </p:spPr>
        <p:txBody>
          <a:bodyPr/>
          <a:lstStyle/>
          <a:p>
            <a:r>
              <a:rPr lang="cs-CZ" altLang="cs-CZ" sz="2800" b="0" dirty="0">
                <a:solidFill>
                  <a:srgbClr val="000000"/>
                </a:solidFill>
              </a:rPr>
              <a:t>Přihláška - rozpočet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085" y="1704814"/>
            <a:ext cx="5488660" cy="45177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618" y="1775932"/>
            <a:ext cx="963251" cy="4389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858" y="1945036"/>
            <a:ext cx="963251" cy="39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5041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52163" y="534692"/>
            <a:ext cx="8591118" cy="478843"/>
          </a:xfrm>
        </p:spPr>
        <p:txBody>
          <a:bodyPr/>
          <a:lstStyle/>
          <a:p>
            <a:r>
              <a:rPr lang="cs-CZ" sz="2400" b="0" dirty="0"/>
              <a:t>Příloha Pravidel – Návod na zpracování přihlášky (tab.2)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420" y="1013536"/>
            <a:ext cx="5060198" cy="515479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15CA6DE-6F4A-4412-B39E-DD94AD73A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454" y="1887764"/>
            <a:ext cx="742950" cy="342900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C95BB38-9018-41BF-B1C6-F08D04255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239" y="2622550"/>
            <a:ext cx="742950" cy="3429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2676C51-DDCF-45EB-B5AC-7D6797F8F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239" y="4273550"/>
            <a:ext cx="7429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2658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otiv VŠE">
  <a:themeElements>
    <a:clrScheme name="vnitrni_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nitrni_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nitrni_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Šablona_powerpoint" id="{6EC10332-CF5F-47E5-9569-4397BE28BFB0}" vid="{95397F3F-C6FA-445E-8231-67CB39E92C5E}"/>
    </a:ext>
  </a:extLst>
</a:theme>
</file>

<file path=ppt/theme/theme2.xml><?xml version="1.0" encoding="utf-8"?>
<a:theme xmlns:a="http://schemas.openxmlformats.org/drawingml/2006/main" name="Titulni stranka">
  <a:themeElements>
    <a:clrScheme name="Titulni 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ni 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itulni 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Šablona_powerpoint" id="{6EC10332-CF5F-47E5-9569-4397BE28BFB0}" vid="{0C737C96-420C-4255-B1AB-CAD534B71A66}"/>
    </a:ext>
  </a:extLst>
</a:theme>
</file>

<file path=ppt/theme/theme3.xml><?xml version="1.0" encoding="utf-8"?>
<a:theme xmlns:a="http://schemas.openxmlformats.org/drawingml/2006/main" name="1_Motiv VŠE">
  <a:themeElements>
    <a:clrScheme name="vnitrni_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nitrni_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nitrni_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Šablona_powerpoint" id="{6EC10332-CF5F-47E5-9569-4397BE28BFB0}" vid="{1687C3A9-DF6A-4561-ADE3-54BE30E20A7F}"/>
    </a:ext>
  </a:extLst>
</a:theme>
</file>

<file path=ppt/theme/theme4.xml><?xml version="1.0" encoding="utf-8"?>
<a:theme xmlns:a="http://schemas.openxmlformats.org/drawingml/2006/main" name="1_Titulni stranka">
  <a:themeElements>
    <a:clrScheme name="Titulni 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ni 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itulni 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ni 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ni 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Šablona_powerpoint" id="{6EC10332-CF5F-47E5-9569-4397BE28BFB0}" vid="{64CFCB23-EA3B-450D-9D7E-4A1A6086FEA6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D3E33A6A3B8D46B0A42218C54AAEB0" ma:contentTypeVersion="4" ma:contentTypeDescription="Vytvoří nový dokument" ma:contentTypeScope="" ma:versionID="2981ccb5957deb58ae9a5b661954894a">
  <xsd:schema xmlns:xsd="http://www.w3.org/2001/XMLSchema" xmlns:xs="http://www.w3.org/2001/XMLSchema" xmlns:p="http://schemas.microsoft.com/office/2006/metadata/properties" xmlns:ns2="8b488369-bc61-4318-93b5-1c677d825264" targetNamespace="http://schemas.microsoft.com/office/2006/metadata/properties" ma:root="true" ma:fieldsID="46ef8fa3c7d0e1ee275ea2a8880b5c21" ns2:_="">
    <xsd:import namespace="8b488369-bc61-4318-93b5-1c677d8252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88369-bc61-4318-93b5-1c677d8252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72E0A8-57F5-4287-8146-738B3E963BB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0cfa379-bb13-4e06-92ef-666d8c7570d3"/>
    <ds:schemaRef ds:uri="2e572a3f-6b58-46d4-8ec9-0d9c96958fe7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E97D8A5-9A9B-40CC-8EB4-E77105FD39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4DF2DA-3724-4E5E-B344-F5897ED69AE9}"/>
</file>

<file path=docProps/app.xml><?xml version="1.0" encoding="utf-8"?>
<Properties xmlns="http://schemas.openxmlformats.org/officeDocument/2006/extended-properties" xmlns:vt="http://schemas.openxmlformats.org/officeDocument/2006/docPropsVTypes">
  <Template>Šablona_powerpoint</Template>
  <TotalTime>408</TotalTime>
  <Words>312</Words>
  <Application>Microsoft Office PowerPoint</Application>
  <PresentationFormat>Širokoúhlá obrazovka</PresentationFormat>
  <Paragraphs>48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Motiv VŠE</vt:lpstr>
      <vt:lpstr>Titulni stranka</vt:lpstr>
      <vt:lpstr>1_Motiv VŠE</vt:lpstr>
      <vt:lpstr>1_Titulni stranka</vt:lpstr>
      <vt:lpstr>Prezentace aplikace PowerPoint</vt:lpstr>
      <vt:lpstr>Otevření přihlášek v InSIS (30. 9. 2020) </vt:lpstr>
      <vt:lpstr>Založení přihlášky (přihláška pro účely semináře byla založena v InSIS - test dne 23.9.2020) </vt:lpstr>
      <vt:lpstr>Založení přihlášky</vt:lpstr>
      <vt:lpstr>Založení přihlášky</vt:lpstr>
      <vt:lpstr>Stav po založení přihlášky, vstup do přihlášky</vt:lpstr>
      <vt:lpstr>Základní informace</vt:lpstr>
      <vt:lpstr>Přihláška - rozpočet</vt:lpstr>
      <vt:lpstr>Příloha Pravidel – Návod na zpracování přihlášky (tab.2)</vt:lpstr>
      <vt:lpstr>Přihláška -  plánování rozpočtu</vt:lpstr>
      <vt:lpstr>Prezentace aplikace PowerPoint</vt:lpstr>
      <vt:lpstr>Prezentace aplikace PowerPoint</vt:lpstr>
      <vt:lpstr>Přihláška – obsah projektu</vt:lpstr>
      <vt:lpstr>Přihláška – obsah projektu</vt:lpstr>
      <vt:lpstr>Přihláška – uložení obsahu projektu</vt:lpstr>
      <vt:lpstr>Přihláška – životopisy řešitelů (CV)</vt:lpstr>
      <vt:lpstr>Tvorba CV (zakládá každý člen týmu i mentor)</vt:lpstr>
      <vt:lpstr>Tvorba CV - založení</vt:lpstr>
      <vt:lpstr>Zpracování CV</vt:lpstr>
      <vt:lpstr>Prezentace aplikace PowerPoint</vt:lpstr>
      <vt:lpstr>Přihláška-dokončení</vt:lpstr>
      <vt:lpstr>Přihláška - spolupracovníci</vt:lpstr>
      <vt:lpstr>Přihláška - mentoři</vt:lpstr>
      <vt:lpstr>Základní informace / náhled formulářů / tisk</vt:lpstr>
      <vt:lpstr>Prezentace aplikace PowerPoint</vt:lpstr>
      <vt:lpstr>Podaný projekt / legenda</vt:lpstr>
      <vt:lpstr>Úprava návrhu projektu</vt:lpstr>
      <vt:lpstr>Prezentace aplikace PowerPoint</vt:lpstr>
      <vt:lpstr>InSIS-test / možnost zkušebního podání návrhu v testu</vt:lpstr>
      <vt:lpstr>Prezentace aplikace PowerPoint</vt:lpstr>
    </vt:vector>
  </TitlesOfParts>
  <Company>VŠE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Sušánková</dc:creator>
  <cp:lastModifiedBy>Klára Kubíčková</cp:lastModifiedBy>
  <cp:revision>59</cp:revision>
  <dcterms:created xsi:type="dcterms:W3CDTF">2020-09-23T07:09:26Z</dcterms:created>
  <dcterms:modified xsi:type="dcterms:W3CDTF">2020-10-05T10:28:02Z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0x010100ACD3E33A6A3B8D46B0A42218C54AAEB0</vt:lpwstr>
  </property>
</Properties>
</file>