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  <p:sldMasterId id="2147483650" r:id="rId5"/>
  </p:sldMasterIdLst>
  <p:notesMasterIdLst>
    <p:notesMasterId r:id="rId20"/>
  </p:notesMasterIdLst>
  <p:handoutMasterIdLst>
    <p:handoutMasterId r:id="rId21"/>
  </p:handoutMasterIdLst>
  <p:sldIdLst>
    <p:sldId id="257" r:id="rId6"/>
    <p:sldId id="256" r:id="rId7"/>
    <p:sldId id="277" r:id="rId8"/>
    <p:sldId id="267" r:id="rId9"/>
    <p:sldId id="268" r:id="rId10"/>
    <p:sldId id="269" r:id="rId11"/>
    <p:sldId id="272" r:id="rId12"/>
    <p:sldId id="275" r:id="rId13"/>
    <p:sldId id="273" r:id="rId14"/>
    <p:sldId id="276" r:id="rId15"/>
    <p:sldId id="278" r:id="rId16"/>
    <p:sldId id="279" r:id="rId17"/>
    <p:sldId id="280" r:id="rId18"/>
    <p:sldId id="274" r:id="rId19"/>
  </p:sldIdLst>
  <p:sldSz cx="9144000" cy="6858000" type="screen4x3"/>
  <p:notesSz cx="6797675" cy="9874250"/>
  <p:defaultTextStyle>
    <a:defPPr>
      <a:defRPr lang="cs-CZ"/>
    </a:defPPr>
    <a:lvl1pPr algn="l" rtl="0" fontAlgn="base">
      <a:lnSpc>
        <a:spcPct val="90000"/>
      </a:lnSpc>
      <a:spcBef>
        <a:spcPct val="20000"/>
      </a:spcBef>
      <a:spcAft>
        <a:spcPct val="0"/>
      </a:spcAft>
      <a:buSzPct val="115000"/>
      <a:buFont typeface="Wingdings" panose="05000000000000000000" pitchFamily="2" charset="2"/>
      <a:buChar char="§"/>
      <a:defRPr sz="2000" kern="1200">
        <a:solidFill>
          <a:srgbClr val="000099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20000"/>
      </a:spcBef>
      <a:spcAft>
        <a:spcPct val="0"/>
      </a:spcAft>
      <a:buSzPct val="115000"/>
      <a:buFont typeface="Wingdings" panose="05000000000000000000" pitchFamily="2" charset="2"/>
      <a:buChar char="§"/>
      <a:defRPr sz="2000" kern="1200">
        <a:solidFill>
          <a:srgbClr val="000099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20000"/>
      </a:spcBef>
      <a:spcAft>
        <a:spcPct val="0"/>
      </a:spcAft>
      <a:buSzPct val="115000"/>
      <a:buFont typeface="Wingdings" panose="05000000000000000000" pitchFamily="2" charset="2"/>
      <a:buChar char="§"/>
      <a:defRPr sz="2000" kern="1200">
        <a:solidFill>
          <a:srgbClr val="000099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20000"/>
      </a:spcBef>
      <a:spcAft>
        <a:spcPct val="0"/>
      </a:spcAft>
      <a:buSzPct val="115000"/>
      <a:buFont typeface="Wingdings" panose="05000000000000000000" pitchFamily="2" charset="2"/>
      <a:buChar char="§"/>
      <a:defRPr sz="2000" kern="1200">
        <a:solidFill>
          <a:srgbClr val="000099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20000"/>
      </a:spcBef>
      <a:spcAft>
        <a:spcPct val="0"/>
      </a:spcAft>
      <a:buSzPct val="115000"/>
      <a:buFont typeface="Wingdings" panose="05000000000000000000" pitchFamily="2" charset="2"/>
      <a:buChar char="§"/>
      <a:defRPr sz="2000" kern="1200">
        <a:solidFill>
          <a:srgbClr val="000099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000099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000099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000099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000099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ňa Macurová" initials="SM" lastIdx="2" clrIdx="0">
    <p:extLst>
      <p:ext uri="{19B8F6BF-5375-455C-9EA6-DF929625EA0E}">
        <p15:presenceInfo xmlns:p15="http://schemas.microsoft.com/office/powerpoint/2012/main" userId="S-1-5-21-194535456-1177442541-616906113-1041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  <a:srgbClr val="41BBF1"/>
    <a:srgbClr val="000099"/>
    <a:srgbClr val="EAEAEA"/>
    <a:srgbClr val="5F5F5F"/>
    <a:srgbClr val="0099FF"/>
    <a:srgbClr val="3399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92012" autoAdjust="0"/>
  </p:normalViewPr>
  <p:slideViewPr>
    <p:cSldViewPr>
      <p:cViewPr varScale="1">
        <p:scale>
          <a:sx n="102" d="100"/>
          <a:sy n="102" d="100"/>
        </p:scale>
        <p:origin x="132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698" y="-9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862" cy="49317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264" tIns="47632" rIns="95264" bIns="47632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294" y="1"/>
            <a:ext cx="2945862" cy="49317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264" tIns="47632" rIns="95264" bIns="47632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9542"/>
            <a:ext cx="2945862" cy="49317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264" tIns="47632" rIns="95264" bIns="47632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294" y="9379542"/>
            <a:ext cx="2945862" cy="49317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264" tIns="47632" rIns="95264" bIns="47632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fld id="{C0A05AA0-4B94-493C-9303-1AF997E6A36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220837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862" cy="49317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264" tIns="47632" rIns="95264" bIns="47632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294" y="1"/>
            <a:ext cx="2945862" cy="49317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264" tIns="47632" rIns="95264" bIns="47632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64" y="4689771"/>
            <a:ext cx="5438748" cy="444318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264" tIns="47632" rIns="95264" bIns="476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9542"/>
            <a:ext cx="2945862" cy="49317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264" tIns="47632" rIns="95264" bIns="47632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294" y="9379542"/>
            <a:ext cx="2945862" cy="49317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264" tIns="47632" rIns="95264" bIns="47632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fld id="{CC0CE2FD-5B42-4F8D-8874-68FA0DE07E6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63961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2376117148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744409846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61150" y="981075"/>
            <a:ext cx="1943100" cy="54006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27088" y="981075"/>
            <a:ext cx="5681662" cy="54006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76807525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088" y="981075"/>
            <a:ext cx="7138987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827088" y="2503488"/>
            <a:ext cx="3811587" cy="387826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91075" y="2503488"/>
            <a:ext cx="3813175" cy="387826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273275944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2891260388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875174502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903100063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372745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1113" y="372745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667087733"/>
      </p:ext>
    </p:extLst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434449752"/>
      </p:ext>
    </p:extLst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265251428"/>
      </p:ext>
    </p:extLst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2338231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17817957"/>
      </p:ext>
    </p:extLst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18625662"/>
      </p:ext>
    </p:extLst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156516646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397483157"/>
      </p:ext>
    </p:extLst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72313" y="2205038"/>
            <a:ext cx="2057400" cy="60483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2205038"/>
            <a:ext cx="6019800" cy="60483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762250271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772113643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27088" y="2503488"/>
            <a:ext cx="3811587" cy="3878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91075" y="2503488"/>
            <a:ext cx="3813175" cy="3878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390494922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903655144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2476274044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4865035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084797892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198149667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981075"/>
            <a:ext cx="713898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cs-CZ"/>
              <a:t>LOREM IPSUM </a:t>
            </a:r>
            <a:br>
              <a:rPr lang="da-DK" altLang="cs-CZ"/>
            </a:br>
            <a:r>
              <a:rPr lang="da-DK" altLang="cs-CZ"/>
              <a:t>DOLOR SIT AMET </a:t>
            </a:r>
            <a:endParaRPr lang="cs-CZ" altLang="cs-CZ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7088" y="2503488"/>
            <a:ext cx="7777162" cy="387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consectetuer adipiscing mi et       </a:t>
            </a:r>
          </a:p>
          <a:p>
            <a:pPr lvl="0"/>
            <a:r>
              <a:rPr lang="cs-CZ" altLang="cs-CZ"/>
              <a:t>erat praesent imperdiet, elit nec tempor </a:t>
            </a:r>
          </a:p>
          <a:p>
            <a:pPr lvl="0"/>
            <a:r>
              <a:rPr lang="cs-CZ" altLang="cs-CZ"/>
              <a:t>semper tempor imperdiet pellentesque </a:t>
            </a:r>
          </a:p>
          <a:p>
            <a:pPr lvl="0"/>
            <a:r>
              <a:rPr lang="cs-CZ" altLang="cs-CZ"/>
              <a:t>turpis suspendisse tellus       </a:t>
            </a:r>
          </a:p>
          <a:p>
            <a:pPr lvl="0"/>
            <a:r>
              <a:rPr lang="cs-CZ" altLang="cs-CZ"/>
              <a:t>elit nec tempor semper semper tempor imperdiet pellentesque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ransition spd="med"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41BBF1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2205038"/>
            <a:ext cx="822960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NADPIS TITULNÍ STÁNKY</a:t>
            </a:r>
            <a:br>
              <a:rPr lang="cs-CZ" altLang="cs-CZ"/>
            </a:br>
            <a:r>
              <a:rPr lang="cs-CZ" altLang="cs-CZ"/>
              <a:t>NA DVA ŘÁDKY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372745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Podtitulek na jeden řádek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 spd="med"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veda.vse.cz/prakticke-informace/karta-projektu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veda.vse.cz/wp-content/uploads/page/2078/N%C3%A1m%C4%9Bty-pro-hodnocen%C3%AD-z%C3%A1v%C4%9Bre%C4%8Dn%C3%BDch-zpr%C3%A1v-studentsk%C3%BDch-v%C4%9Bdeck%C3%BDch-projekt%C5%AF.pdf" TargetMode="External"/><Relationship Id="rId3" Type="http://schemas.openxmlformats.org/officeDocument/2006/relationships/hyperlink" Target="https://veda.vse.cz/wp-content/uploads/page/2078/Vyhl%C3%A1%C5%A1en%C3%AD-Intern%C3%AD-grantov%C3%A9-sout%C4%9B%C5%BEe-2020.pdf" TargetMode="External"/><Relationship Id="rId7" Type="http://schemas.openxmlformats.org/officeDocument/2006/relationships/hyperlink" Target="https://veda.vse.cz/wp-content/uploads/page/2078/Krit%C3%A9ria-hodnocen%C3%AD-n%C3%A1vrh%C5%AF-projekt%C5%AF-na-podporu-organizace-studentsk%C3%A9-v%C4%9Bdeck%C3%A9-konference.pdf" TargetMode="External"/><Relationship Id="rId2" Type="http://schemas.openxmlformats.org/officeDocument/2006/relationships/hyperlink" Target="https://veda.vse.cz/" TargetMode="External"/><Relationship Id="rId1" Type="http://schemas.openxmlformats.org/officeDocument/2006/relationships/slideLayout" Target="../slideLayouts/slideLayout19.xml"/><Relationship Id="rId6" Type="http://schemas.openxmlformats.org/officeDocument/2006/relationships/hyperlink" Target="https://veda.vse.cz/wp-content/uploads/page/2078/Krit%C3%A9ria-hodnocen%C3%AD-n%C3%A1vrh%C5%AF-studentsk%C3%BDch-v%C4%9Bdeck%C3%BDch-projekt%C5%AF.pdf" TargetMode="External"/><Relationship Id="rId11" Type="http://schemas.openxmlformats.org/officeDocument/2006/relationships/hyperlink" Target="https://veda.vse.cz/wp-content/uploads/page/2078/FAQ.pdf" TargetMode="External"/><Relationship Id="rId5" Type="http://schemas.openxmlformats.org/officeDocument/2006/relationships/hyperlink" Target="https://veda.vse.cz/wp-content/uploads/page/2078/Pravidla-intern%C3%AD-grantov%C3%A9-sout%C4%9B%C5%BEe-na-Vysok%C3%A9-%C5%A1kole-ekonomick%C3%A9-v-Praze-2020.pdf" TargetMode="External"/><Relationship Id="rId10" Type="http://schemas.openxmlformats.org/officeDocument/2006/relationships/hyperlink" Target="https://veda.vse.cz/wp-content/uploads/page/2078/Grantov%C3%A9-rady-fakult.pdf" TargetMode="External"/><Relationship Id="rId4" Type="http://schemas.openxmlformats.org/officeDocument/2006/relationships/hyperlink" Target="https://veda.vse.cz/wp-content/uploads/page/2078/Harmonogram-Intern%C3%AD-grantov%C3%A9-sout%C4%9B%C5%BEe-2020.pdf" TargetMode="External"/><Relationship Id="rId9" Type="http://schemas.openxmlformats.org/officeDocument/2006/relationships/hyperlink" Target="https://veda.vse.cz/wp-content/uploads/page/2078/Grantov%C3%A1-komise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dirty="0">
                <a:solidFill>
                  <a:schemeClr val="tx1"/>
                </a:solidFill>
              </a:rPr>
              <a:t>Interní grantová soutěž 2020</a:t>
            </a:r>
            <a:br>
              <a:rPr lang="cs-CZ" altLang="cs-CZ" dirty="0">
                <a:solidFill>
                  <a:schemeClr val="tx1"/>
                </a:solidFill>
              </a:rPr>
            </a:br>
            <a:r>
              <a:rPr lang="cs-CZ" altLang="cs-CZ" sz="3600" dirty="0">
                <a:solidFill>
                  <a:schemeClr val="tx1"/>
                </a:solidFill>
              </a:rPr>
              <a:t>(IGS 2020)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3861048"/>
            <a:ext cx="7776343" cy="4824413"/>
          </a:xfrm>
          <a:noFill/>
        </p:spPr>
        <p:txBody>
          <a:bodyPr/>
          <a:lstStyle/>
          <a:p>
            <a:pPr algn="ctr" eaLnBrk="1" hangingPunct="1"/>
            <a:endParaRPr lang="cs-CZ" altLang="cs-CZ" dirty="0"/>
          </a:p>
          <a:p>
            <a:pPr eaLnBrk="1" hangingPunct="1"/>
            <a:r>
              <a:rPr lang="it-IT" altLang="cs-CZ" sz="1800" i="1" kern="1200" dirty="0">
                <a:latin typeface="Arial" panose="020B0604020202020204" pitchFamily="34" charset="0"/>
              </a:rPr>
              <a:t>Ing. Martina </a:t>
            </a:r>
            <a:r>
              <a:rPr lang="it-IT" altLang="cs-CZ" sz="1800" i="1" kern="1200" dirty="0" smtClean="0">
                <a:latin typeface="Arial" panose="020B0604020202020204" pitchFamily="34" charset="0"/>
              </a:rPr>
              <a:t>Sušánková </a:t>
            </a:r>
            <a:endParaRPr lang="cs-CZ" altLang="cs-CZ" sz="1800" i="1" kern="1200" dirty="0" smtClean="0">
              <a:latin typeface="Arial" panose="020B0604020202020204" pitchFamily="34" charset="0"/>
            </a:endParaRPr>
          </a:p>
          <a:p>
            <a:pPr eaLnBrk="1" hangingPunct="1"/>
            <a:r>
              <a:rPr lang="it-IT" altLang="cs-CZ" sz="1800" i="1" kern="1200" dirty="0" smtClean="0">
                <a:latin typeface="Arial" panose="020B0604020202020204" pitchFamily="34" charset="0"/>
              </a:rPr>
              <a:t>vedoucí </a:t>
            </a:r>
            <a:r>
              <a:rPr lang="it-IT" altLang="cs-CZ" sz="1800" i="1" kern="1200" dirty="0">
                <a:latin typeface="Arial" panose="020B0604020202020204" pitchFamily="34" charset="0"/>
              </a:rPr>
              <a:t>OVV</a:t>
            </a:r>
          </a:p>
          <a:p>
            <a:pPr algn="ctr" eaLnBrk="1" hangingPunct="1"/>
            <a:endParaRPr lang="cs-CZ" altLang="cs-CZ" sz="4400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692150"/>
            <a:ext cx="7848600" cy="666750"/>
          </a:xfrm>
        </p:spPr>
        <p:txBody>
          <a:bodyPr/>
          <a:lstStyle/>
          <a:p>
            <a:pPr eaLnBrk="1" hangingPunct="1"/>
            <a:r>
              <a:rPr lang="cs-CZ" altLang="cs-CZ" sz="3600" dirty="0">
                <a:solidFill>
                  <a:srgbClr val="66CCFF"/>
                </a:solidFill>
              </a:rPr>
              <a:t> IGS 2020</a:t>
            </a:r>
            <a:r>
              <a:rPr lang="cs-CZ" altLang="cs-CZ" sz="3600" u="sng" dirty="0">
                <a:solidFill>
                  <a:srgbClr val="000099"/>
                </a:solidFill>
              </a:rPr>
              <a:t>               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628775"/>
            <a:ext cx="8425233" cy="4752553"/>
          </a:xfrm>
        </p:spPr>
        <p:txBody>
          <a:bodyPr/>
          <a:lstStyle/>
          <a:p>
            <a:pPr marL="0" lv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cs-CZ" sz="2000" b="1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co je nutné dát pozor při tvorbě přihlášky</a:t>
            </a:r>
          </a:p>
          <a:p>
            <a:pPr marL="0" lv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cs-CZ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Publikační </a:t>
            </a:r>
            <a:r>
              <a:rPr lang="cs-CZ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výstupy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Každý studentský vědecký projekt musí mít publikační výstup. </a:t>
            </a:r>
            <a:endParaRPr lang="cs-CZ" sz="20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Úroveň </a:t>
            </a: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předpokládaného publikačního výstupu je hodnocena podle stupnice uvedené v </a:t>
            </a:r>
            <a:r>
              <a:rPr lang="cs-CZ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Kritériích hodnocení návrhů </a:t>
            </a:r>
            <a:r>
              <a:rPr lang="cs-CZ" sz="2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projektů</a:t>
            </a:r>
            <a:r>
              <a:rPr lang="cs-CZ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Výstupy </a:t>
            </a: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by měly odpovídat výstupům uvedeným v grantové přihlášce. Při nesplnění publikačních závazků bude projekt hodnocen jako „splněný s věcnou výhradou (výhrady k publikačním výstupům)“ (</a:t>
            </a:r>
            <a:r>
              <a:rPr lang="cs-CZ" sz="20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viz Pravidla </a:t>
            </a:r>
            <a:r>
              <a:rPr lang="cs-CZ" sz="2000" i="1" dirty="0">
                <a:ea typeface="Calibri" panose="020F0502020204030204" pitchFamily="34" charset="0"/>
                <a:cs typeface="Times New Roman" panose="02020603050405020304" pitchFamily="18" charset="0"/>
              </a:rPr>
              <a:t>IGS</a:t>
            </a: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). 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V případě opětovné žádosti o podporu nového projektu musí navrhovatel doložit publikační výstupy z předchozího projektu podporovaného z prostředků IGS. </a:t>
            </a:r>
            <a:endParaRPr lang="cs-CZ" sz="20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cs-CZ" altLang="cs-CZ" sz="1800" b="1" i="1" dirty="0" smtClean="0"/>
              <a:t>Upozornění: V </a:t>
            </a:r>
            <a:r>
              <a:rPr lang="cs-CZ" altLang="cs-CZ" sz="1800" b="1" i="1" dirty="0"/>
              <a:t>publikačních výstupech musí být uvedeno, že práce byla uskutečněna za finanční podpory Interní grantové agentury VŠE  včetně  čísla projektu</a:t>
            </a:r>
            <a:r>
              <a:rPr lang="cs-CZ" altLang="cs-CZ" sz="1800" b="1" i="1" dirty="0">
                <a:latin typeface="Calibri" panose="020F0502020204030204" pitchFamily="34" charset="0"/>
              </a:rPr>
              <a:t>.</a:t>
            </a:r>
          </a:p>
          <a:p>
            <a:pPr algn="ctr" eaLnBrk="1" hangingPunct="1">
              <a:lnSpc>
                <a:spcPct val="90000"/>
              </a:lnSpc>
              <a:buSzPct val="60000"/>
              <a:buFont typeface="Wingdings" panose="05000000000000000000" pitchFamily="2" charset="2"/>
              <a:buNone/>
            </a:pPr>
            <a:endParaRPr lang="cs-CZ" altLang="cs-CZ" b="1" dirty="0">
              <a:solidFill>
                <a:srgbClr val="000099"/>
              </a:solidFill>
            </a:endParaRPr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395288" y="765175"/>
            <a:ext cx="0" cy="8636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179388" y="1341438"/>
            <a:ext cx="5832475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49156" y="759414"/>
            <a:ext cx="8424936" cy="5860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altLang="cs-CZ" sz="3600" b="1" kern="0" dirty="0" smtClean="0">
                <a:solidFill>
                  <a:srgbClr val="66CCFF"/>
                </a:solidFill>
                <a:latin typeface="Arial"/>
                <a:ea typeface="+mj-ea"/>
                <a:cs typeface="+mj-cs"/>
              </a:rPr>
              <a:t>IGS </a:t>
            </a:r>
            <a:r>
              <a:rPr lang="cs-CZ" altLang="cs-CZ" sz="3600" b="1" kern="0" dirty="0">
                <a:solidFill>
                  <a:srgbClr val="66CCFF"/>
                </a:solidFill>
                <a:latin typeface="Arial"/>
                <a:ea typeface="+mj-ea"/>
                <a:cs typeface="+mj-cs"/>
              </a:rPr>
              <a:t>2020</a:t>
            </a:r>
          </a:p>
          <a:p>
            <a:pPr algn="ctr">
              <a:buNone/>
            </a:pPr>
            <a:endParaRPr lang="cs-CZ" altLang="cs-CZ" sz="3200" b="1" kern="0" dirty="0" smtClean="0">
              <a:solidFill>
                <a:schemeClr val="tx1"/>
              </a:solidFill>
              <a:latin typeface="Arial"/>
              <a:ea typeface="+mj-ea"/>
              <a:cs typeface="+mj-cs"/>
            </a:endParaRPr>
          </a:p>
          <a:p>
            <a:pPr algn="ctr">
              <a:buNone/>
            </a:pPr>
            <a:r>
              <a:rPr lang="cs-CZ" altLang="cs-CZ" sz="3200" b="1" kern="0" dirty="0" smtClean="0">
                <a:solidFill>
                  <a:schemeClr val="tx1"/>
                </a:solidFill>
                <a:latin typeface="Arial"/>
                <a:ea typeface="+mj-ea"/>
                <a:cs typeface="+mj-cs"/>
              </a:rPr>
              <a:t>Sankce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kern="0" dirty="0" smtClean="0">
                <a:solidFill>
                  <a:schemeClr val="tx1"/>
                </a:solidFill>
                <a:latin typeface="+mn-lt"/>
                <a:ea typeface="+mj-ea"/>
                <a:cs typeface="Calibri" panose="020F0502020204030204" pitchFamily="34" charset="0"/>
              </a:rPr>
              <a:t>GK </a:t>
            </a:r>
            <a:r>
              <a:rPr lang="cs-CZ" altLang="cs-CZ" kern="0" dirty="0">
                <a:solidFill>
                  <a:schemeClr val="tx1"/>
                </a:solidFill>
                <a:latin typeface="+mn-lt"/>
                <a:ea typeface="+mj-ea"/>
                <a:cs typeface="Calibri" panose="020F0502020204030204" pitchFamily="34" charset="0"/>
              </a:rPr>
              <a:t>je oprávněna vyloučit v další grantové soutěži přihlášku navrhovatele, jehož projekt v předchozích letech byl hodnocen jako „splněný s věcnou výhradou“, „splněný s výhradou k hospodaření“ nebo „nesplněný“. </a:t>
            </a:r>
            <a:endParaRPr lang="cs-CZ" altLang="cs-CZ" kern="0" dirty="0" smtClean="0">
              <a:solidFill>
                <a:schemeClr val="tx1"/>
              </a:solidFill>
              <a:latin typeface="+mn-lt"/>
              <a:ea typeface="+mj-ea"/>
              <a:cs typeface="Calibri" panose="020F0502020204030204" pitchFamily="34" charset="0"/>
            </a:endParaRPr>
          </a:p>
          <a:p>
            <a:pPr algn="just">
              <a:buNone/>
            </a:pPr>
            <a:endParaRPr lang="cs-CZ" altLang="cs-CZ" kern="0" dirty="0" smtClean="0">
              <a:solidFill>
                <a:schemeClr val="tx1"/>
              </a:solidFill>
              <a:latin typeface="+mn-lt"/>
              <a:ea typeface="+mj-ea"/>
              <a:cs typeface="Calibri" panose="020F0502020204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kern="0" dirty="0" smtClean="0">
                <a:solidFill>
                  <a:schemeClr val="tx1"/>
                </a:solidFill>
                <a:latin typeface="+mn-lt"/>
                <a:ea typeface="+mj-ea"/>
                <a:cs typeface="Calibri" panose="020F0502020204030204" pitchFamily="34" charset="0"/>
              </a:rPr>
              <a:t>Pokud </a:t>
            </a:r>
            <a:r>
              <a:rPr lang="cs-CZ" altLang="cs-CZ" kern="0" dirty="0">
                <a:solidFill>
                  <a:schemeClr val="tx1"/>
                </a:solidFill>
                <a:latin typeface="+mn-lt"/>
                <a:ea typeface="+mj-ea"/>
                <a:cs typeface="Calibri" panose="020F0502020204030204" pitchFamily="34" charset="0"/>
              </a:rPr>
              <a:t>bylo splnění projektu v předchozích letech hodnoceno „s věcnou výhradou“ nebo jako „splněný s výhradou k hospodaření“, bude řešiteli zamítnut návrh projektu IGS po dobu 3 let, při hodnocení „nesplněno“ po dobu 5 let</a:t>
            </a:r>
            <a:r>
              <a:rPr lang="cs-CZ" altLang="cs-CZ" kern="0" dirty="0" smtClean="0">
                <a:solidFill>
                  <a:schemeClr val="tx1"/>
                </a:solidFill>
                <a:latin typeface="+mn-lt"/>
                <a:ea typeface="+mj-ea"/>
                <a:cs typeface="Calibri" panose="020F0502020204030204" pitchFamily="34" charset="0"/>
              </a:rPr>
              <a:t>.</a:t>
            </a:r>
          </a:p>
          <a:p>
            <a:pPr algn="just">
              <a:buNone/>
            </a:pPr>
            <a:endParaRPr lang="cs-CZ" altLang="cs-CZ" kern="0" dirty="0">
              <a:solidFill>
                <a:schemeClr val="tx1"/>
              </a:solidFill>
              <a:latin typeface="+mn-lt"/>
              <a:ea typeface="+mj-ea"/>
              <a:cs typeface="Calibri" panose="020F0502020204030204" pitchFamily="34" charset="0"/>
            </a:endParaRPr>
          </a:p>
          <a:p>
            <a:pPr algn="just">
              <a:buNone/>
            </a:pPr>
            <a:r>
              <a:rPr lang="cs-CZ" altLang="cs-CZ" i="1" kern="0" dirty="0">
                <a:solidFill>
                  <a:schemeClr val="tx1"/>
                </a:solidFill>
                <a:latin typeface="+mn-lt"/>
                <a:ea typeface="+mj-ea"/>
                <a:cs typeface="Calibri" panose="020F0502020204030204" pitchFamily="34" charset="0"/>
              </a:rPr>
              <a:t>V případě, že řešitel ještě čeká na přijetí některého či některých slíbených výstupů k tisku, může mu GRF uložit lhůtu, do kdy mají být závazky ohledně publikačních výstupů splněny. Pokud řešitel závazky ve stanovené lhůtě splní, sankce nebudou uplatněny. 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273" y="1268760"/>
            <a:ext cx="5852667" cy="36579"/>
          </a:xfrm>
          <a:prstGeom prst="rect">
            <a:avLst/>
          </a:prstGeom>
        </p:spPr>
      </p:pic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323528" y="764704"/>
            <a:ext cx="1" cy="792088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671581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981075"/>
            <a:ext cx="7210499" cy="647725"/>
          </a:xfrm>
        </p:spPr>
        <p:txBody>
          <a:bodyPr/>
          <a:lstStyle/>
          <a:p>
            <a:r>
              <a:rPr lang="cs-CZ" sz="3600" dirty="0">
                <a:solidFill>
                  <a:srgbClr val="41BBF1"/>
                </a:solidFill>
              </a:rPr>
              <a:t>IGS 2020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397" y="1622135"/>
            <a:ext cx="7704856" cy="4752528"/>
          </a:xfrm>
        </p:spPr>
        <p:txBody>
          <a:bodyPr/>
          <a:lstStyle/>
          <a:p>
            <a:pPr marL="0" indent="0" algn="ctr">
              <a:buNone/>
            </a:pPr>
            <a:r>
              <a:rPr lang="cs-CZ" sz="2400" b="1" dirty="0"/>
              <a:t>Podání přihlášky</a:t>
            </a:r>
          </a:p>
          <a:p>
            <a:pPr algn="just"/>
            <a:r>
              <a:rPr lang="cs-CZ" sz="2000" dirty="0"/>
              <a:t>Grantová přihláška se podává </a:t>
            </a:r>
            <a:r>
              <a:rPr lang="cs-CZ" sz="2000" u="sng" dirty="0"/>
              <a:t>přes administrátora</a:t>
            </a:r>
            <a:r>
              <a:rPr lang="cs-CZ" sz="2000" dirty="0"/>
              <a:t>* na elektronickém formuláři prostřednictvím InSIS VŠE. </a:t>
            </a:r>
            <a:endParaRPr lang="cs-CZ" sz="2000" dirty="0" smtClean="0"/>
          </a:p>
          <a:p>
            <a:pPr algn="just"/>
            <a:r>
              <a:rPr lang="cs-CZ" sz="2000" dirty="0" smtClean="0"/>
              <a:t>Kopie </a:t>
            </a:r>
            <a:r>
              <a:rPr lang="cs-CZ" sz="2000" dirty="0"/>
              <a:t>přihlášky v listinné podobě se podává administrátorovi na fakultě navrhovatele, resp. na oddělení vědy a výzkumu v případě mezifakultních projektů, jsou-li vyhlášeny. </a:t>
            </a:r>
            <a:endParaRPr lang="cs-CZ" sz="2000" dirty="0" smtClean="0"/>
          </a:p>
          <a:p>
            <a:pPr algn="just"/>
            <a:r>
              <a:rPr lang="cs-CZ" sz="2000" dirty="0" smtClean="0"/>
              <a:t>Součástí </a:t>
            </a:r>
            <a:r>
              <a:rPr lang="cs-CZ" sz="2000" dirty="0"/>
              <a:t>grantové přihlášky je </a:t>
            </a:r>
            <a:r>
              <a:rPr lang="cs-CZ" sz="2000" b="1" i="1" dirty="0"/>
              <a:t>Karta projektu IGS </a:t>
            </a:r>
            <a:r>
              <a:rPr lang="cs-CZ" sz="1800" i="1" dirty="0"/>
              <a:t>(</a:t>
            </a:r>
            <a:r>
              <a:rPr lang="cs-CZ" sz="1800" i="1" dirty="0">
                <a:hlinkClick r:id="rId2"/>
              </a:rPr>
              <a:t>https://veda.vse.cz/</a:t>
            </a:r>
            <a:r>
              <a:rPr lang="cs-CZ" sz="1800" i="1" dirty="0" err="1">
                <a:hlinkClick r:id="rId2"/>
              </a:rPr>
              <a:t>prakticke</a:t>
            </a:r>
            <a:r>
              <a:rPr lang="cs-CZ" sz="1800" i="1" dirty="0">
                <a:hlinkClick r:id="rId2"/>
              </a:rPr>
              <a:t>-informace/karta-projektu</a:t>
            </a:r>
            <a:r>
              <a:rPr lang="cs-CZ" sz="1800" i="1" dirty="0" smtClean="0">
                <a:hlinkClick r:id="rId2"/>
              </a:rPr>
              <a:t>/</a:t>
            </a:r>
            <a:r>
              <a:rPr lang="cs-CZ" sz="1800" i="1" dirty="0" smtClean="0"/>
              <a:t>)</a:t>
            </a:r>
            <a:r>
              <a:rPr lang="cs-CZ" sz="1800" b="1" dirty="0" smtClean="0"/>
              <a:t>.</a:t>
            </a:r>
            <a:endParaRPr lang="cs-CZ" sz="1800" b="1" dirty="0"/>
          </a:p>
          <a:p>
            <a:pPr algn="just"/>
            <a:r>
              <a:rPr lang="cs-CZ" sz="2000" dirty="0"/>
              <a:t>Návrh je posuzován z hlediska očekávaného přínosu projektu pro vědecký rozvoj fakulty a VŠE, úrovně předpokládaných publikačních výstupů, zpracování návrhu projektu a adekvátnosti finančních požadavků. </a:t>
            </a:r>
          </a:p>
          <a:p>
            <a:pPr algn="just">
              <a:buFontTx/>
              <a:buChar char="-"/>
            </a:pPr>
            <a:endParaRPr lang="cs-CZ" sz="2000" dirty="0"/>
          </a:p>
          <a:p>
            <a:pPr marL="0" indent="0">
              <a:buNone/>
            </a:pPr>
            <a:r>
              <a:rPr lang="cs-CZ" sz="1800" dirty="0"/>
              <a:t>* </a:t>
            </a:r>
            <a:r>
              <a:rPr lang="cs-CZ" sz="1800" i="1" dirty="0"/>
              <a:t>administrátoři fakult jsou uvedeni v tabulce </a:t>
            </a:r>
            <a:r>
              <a:rPr lang="cs-CZ" sz="1800" b="1" u="sng" dirty="0"/>
              <a:t>Grantové rady </a:t>
            </a:r>
            <a:r>
              <a:rPr lang="cs-CZ" sz="1800" b="1" u="sng" dirty="0" smtClean="0"/>
              <a:t>fakult </a:t>
            </a:r>
            <a:r>
              <a:rPr lang="cs-CZ" sz="1400" i="1" dirty="0" smtClean="0"/>
              <a:t>(viz web)</a:t>
            </a:r>
            <a:endParaRPr lang="cs-CZ" sz="1400" i="1" dirty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755575" y="905561"/>
            <a:ext cx="1" cy="792088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273" y="1585556"/>
            <a:ext cx="5852667" cy="3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60039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solidFill>
                  <a:srgbClr val="00B0F0"/>
                </a:solidFill>
              </a:rPr>
              <a:t>IGS 2020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088" y="2060848"/>
            <a:ext cx="7751994" cy="4094286"/>
          </a:xfrm>
        </p:spPr>
        <p:txBody>
          <a:bodyPr/>
          <a:lstStyle/>
          <a:p>
            <a:pPr marL="0" indent="0" algn="ctr">
              <a:buNone/>
            </a:pPr>
            <a:r>
              <a:rPr lang="cs-CZ" sz="2400" b="1" dirty="0"/>
              <a:t>Projekty přijaté k financování</a:t>
            </a:r>
          </a:p>
          <a:p>
            <a:r>
              <a:rPr lang="cs-CZ" sz="2000" dirty="0"/>
              <a:t>Hospodaření s grantovými </a:t>
            </a:r>
            <a:r>
              <a:rPr lang="cs-CZ" sz="2000" dirty="0" smtClean="0"/>
              <a:t>prostředky se řídí Pravidly IGS, která jsou platná v daném roce vyhlášení.</a:t>
            </a:r>
          </a:p>
          <a:p>
            <a:pPr marL="0" indent="0">
              <a:buNone/>
            </a:pPr>
            <a:endParaRPr lang="cs-CZ" sz="2000" dirty="0"/>
          </a:p>
          <a:p>
            <a:pPr algn="just"/>
            <a:r>
              <a:rPr lang="cs-CZ" sz="2000" dirty="0" smtClean="0"/>
              <a:t>Finanční </a:t>
            </a:r>
            <a:r>
              <a:rPr lang="cs-CZ" sz="2000" dirty="0"/>
              <a:t>prostředky na řešení projektu jsou poskytovány na základě </a:t>
            </a:r>
            <a:r>
              <a:rPr lang="cs-CZ" sz="2000" b="1" dirty="0"/>
              <a:t>smlouvy</a:t>
            </a:r>
            <a:r>
              <a:rPr lang="cs-CZ" sz="2000" dirty="0"/>
              <a:t> uzavřené mezi řešitelem a VŠE. </a:t>
            </a:r>
            <a:endParaRPr lang="cs-CZ" sz="2000" dirty="0" smtClean="0"/>
          </a:p>
          <a:p>
            <a:pPr algn="just"/>
            <a:endParaRPr lang="cs-CZ" sz="2000" dirty="0"/>
          </a:p>
          <a:p>
            <a:pPr marL="0" indent="0" algn="just">
              <a:buNone/>
            </a:pPr>
            <a:r>
              <a:rPr lang="cs-CZ" sz="2000" i="1" dirty="0"/>
              <a:t>Podpisem smlouvy </a:t>
            </a:r>
            <a:r>
              <a:rPr lang="cs-CZ" sz="2000" i="1" dirty="0" smtClean="0"/>
              <a:t>se řešitel zavazuje </a:t>
            </a:r>
            <a:r>
              <a:rPr lang="cs-CZ" sz="2000" i="1" dirty="0"/>
              <a:t>při řešení projektu dodržovat veškeré předpisy, opatření a pokyny s tím související a grantové prostředky čerpat řádně, hospodárně a v souladu s účely a cíli, stanovenými v projektu, a s obecně závaznými právními předpisy, předpisy VŠE, předpisy fakulty a s Pravidly IGS. </a:t>
            </a:r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805230" y="1156531"/>
            <a:ext cx="1" cy="792088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912040"/>
            <a:ext cx="5852667" cy="3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09545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04813"/>
            <a:ext cx="7715250" cy="1223962"/>
          </a:xfrm>
        </p:spPr>
        <p:txBody>
          <a:bodyPr/>
          <a:lstStyle/>
          <a:p>
            <a:pPr eaLnBrk="1" hangingPunct="1"/>
            <a:r>
              <a:rPr lang="cs-CZ" altLang="cs-CZ" sz="3600" dirty="0">
                <a:solidFill>
                  <a:srgbClr val="66CCFF"/>
                </a:solidFill>
              </a:rPr>
              <a:t> IGS 2020</a:t>
            </a:r>
            <a:r>
              <a:rPr lang="cs-CZ" altLang="cs-CZ" sz="3600" u="sng" dirty="0">
                <a:solidFill>
                  <a:srgbClr val="000099"/>
                </a:solidFill>
              </a:rPr>
              <a:t>                  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675687" cy="4895850"/>
          </a:xfrm>
        </p:spPr>
        <p:txBody>
          <a:bodyPr/>
          <a:lstStyle/>
          <a:p>
            <a:pPr marL="0" indent="0" eaLnBrk="1" hangingPunct="1">
              <a:buNone/>
            </a:pPr>
            <a:endParaRPr lang="cs-CZ" altLang="cs-CZ" sz="2400" dirty="0">
              <a:solidFill>
                <a:srgbClr val="000099"/>
              </a:solidFill>
            </a:endParaRPr>
          </a:p>
          <a:p>
            <a:pPr eaLnBrk="1" hangingPunct="1"/>
            <a:endParaRPr lang="cs-CZ" altLang="cs-CZ" dirty="0">
              <a:solidFill>
                <a:srgbClr val="000099"/>
              </a:solidFill>
            </a:endParaRPr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395288" y="765175"/>
            <a:ext cx="0" cy="8636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179388" y="1341438"/>
            <a:ext cx="5832475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68313" y="1557338"/>
            <a:ext cx="7704086" cy="4992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742950" indent="-285750" eaLnBrk="0" hangingPunct="0"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15000"/>
              <a:buFont typeface="Wingdings" panose="05000000000000000000" pitchFamily="2" charset="2"/>
              <a:buChar char="§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15000"/>
              <a:buFont typeface="Wingdings" panose="05000000000000000000" pitchFamily="2" charset="2"/>
              <a:buChar char="§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15000"/>
              <a:buFont typeface="Wingdings" panose="05000000000000000000" pitchFamily="2" charset="2"/>
              <a:buChar char="§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15000"/>
              <a:buFont typeface="Wingdings" panose="05000000000000000000" pitchFamily="2" charset="2"/>
              <a:buChar char="§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marL="0" indent="0" algn="ctr" eaLnBrk="1" hangingPunct="1">
              <a:spcBef>
                <a:spcPts val="0"/>
              </a:spcBef>
              <a:buNone/>
            </a:pPr>
            <a:r>
              <a:rPr lang="cs-CZ" altLang="cs-CZ" sz="2800" b="1" u="sng" dirty="0" smtClean="0">
                <a:solidFill>
                  <a:schemeClr val="tx1"/>
                </a:solidFill>
              </a:rPr>
              <a:t>Další </a:t>
            </a:r>
            <a:r>
              <a:rPr lang="cs-CZ" altLang="cs-CZ" sz="2800" b="1" u="sng" dirty="0">
                <a:solidFill>
                  <a:schemeClr val="tx1"/>
                </a:solidFill>
              </a:rPr>
              <a:t>informace: 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endParaRPr lang="cs-CZ" altLang="cs-CZ" b="1" dirty="0">
              <a:solidFill>
                <a:schemeClr val="tx1"/>
              </a:solidFill>
            </a:endParaRPr>
          </a:p>
          <a:p>
            <a:pPr marL="342900" lvl="1" indent="-342900" algn="just" eaLnBrk="1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schemeClr val="tx1"/>
                </a:solidFill>
              </a:rPr>
              <a:t>Kritéria hodnocení návrhů studentských vědeckých projektů (</a:t>
            </a:r>
            <a:r>
              <a:rPr lang="cs-CZ" altLang="cs-CZ" i="1" dirty="0">
                <a:solidFill>
                  <a:schemeClr val="tx1"/>
                </a:solidFill>
              </a:rPr>
              <a:t>Zásady IGS 2020</a:t>
            </a:r>
            <a:r>
              <a:rPr lang="cs-CZ" altLang="cs-CZ" dirty="0">
                <a:solidFill>
                  <a:schemeClr val="tx1"/>
                </a:solidFill>
              </a:rPr>
              <a:t>) </a:t>
            </a:r>
            <a:endParaRPr lang="cs-CZ" altLang="cs-CZ" dirty="0" smtClean="0">
              <a:solidFill>
                <a:schemeClr val="tx1"/>
              </a:solidFill>
            </a:endParaRPr>
          </a:p>
          <a:p>
            <a:pPr marL="0" lvl="1" indent="0" algn="just" eaLnBrk="1" hangingPunct="1">
              <a:lnSpc>
                <a:spcPct val="100000"/>
              </a:lnSpc>
              <a:spcBef>
                <a:spcPts val="0"/>
              </a:spcBef>
              <a:buNone/>
            </a:pPr>
            <a:endParaRPr lang="cs-CZ" altLang="cs-CZ" dirty="0">
              <a:solidFill>
                <a:schemeClr val="tx1"/>
              </a:solidFill>
            </a:endParaRPr>
          </a:p>
          <a:p>
            <a:pPr marL="342900" lvl="1" indent="-342900" algn="just" eaLnBrk="1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schemeClr val="tx1"/>
                </a:solidFill>
              </a:rPr>
              <a:t>Kritéria hodnocení návrhů projektů na podporu organizace studentské vědecké konference </a:t>
            </a:r>
            <a:r>
              <a:rPr lang="cs-CZ" altLang="cs-CZ" i="1" dirty="0">
                <a:solidFill>
                  <a:schemeClr val="tx1"/>
                </a:solidFill>
              </a:rPr>
              <a:t>(Zásady IGS 2020) </a:t>
            </a:r>
          </a:p>
          <a:p>
            <a:pPr marL="342900" lvl="1" indent="-342900" algn="just" eaLnBrk="1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cs-CZ" altLang="cs-CZ" dirty="0">
              <a:solidFill>
                <a:schemeClr val="tx1"/>
              </a:solidFill>
            </a:endParaRPr>
          </a:p>
          <a:p>
            <a:pPr marL="342900" lvl="1" indent="-342900" algn="just" eaLnBrk="1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schemeClr val="tx1"/>
                </a:solidFill>
              </a:rPr>
              <a:t>FAQ </a:t>
            </a:r>
            <a:r>
              <a:rPr lang="cs-CZ" altLang="cs-CZ" i="1" dirty="0">
                <a:solidFill>
                  <a:schemeClr val="tx1"/>
                </a:solidFill>
              </a:rPr>
              <a:t>(Zásady IGS 2020) </a:t>
            </a:r>
          </a:p>
          <a:p>
            <a:pPr marL="342900" lvl="1" indent="-342900" algn="just" eaLnBrk="1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cs-CZ" altLang="cs-CZ" dirty="0">
              <a:solidFill>
                <a:schemeClr val="tx1"/>
              </a:solidFill>
            </a:endParaRPr>
          </a:p>
          <a:p>
            <a:pPr marL="342900" indent="-342900" algn="just" eaLnBrk="1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schemeClr val="tx1"/>
                </a:solidFill>
              </a:rPr>
              <a:t>Přehled projektů financovaných v </a:t>
            </a:r>
            <a:r>
              <a:rPr lang="cs-CZ" altLang="cs-CZ">
                <a:solidFill>
                  <a:schemeClr val="tx1"/>
                </a:solidFill>
              </a:rPr>
              <a:t>předchozích </a:t>
            </a:r>
            <a:r>
              <a:rPr lang="cs-CZ" altLang="cs-CZ" smtClean="0">
                <a:solidFill>
                  <a:schemeClr val="tx1"/>
                </a:solidFill>
              </a:rPr>
              <a:t>letech (</a:t>
            </a:r>
            <a:r>
              <a:rPr lang="cs-CZ" altLang="cs-CZ" dirty="0" smtClean="0">
                <a:solidFill>
                  <a:schemeClr val="tx1"/>
                </a:solidFill>
              </a:rPr>
              <a:t>k </a:t>
            </a:r>
            <a:r>
              <a:rPr lang="cs-CZ" altLang="cs-CZ" dirty="0">
                <a:solidFill>
                  <a:schemeClr val="tx1"/>
                </a:solidFill>
              </a:rPr>
              <a:t>nalezení ve složce </a:t>
            </a:r>
            <a:r>
              <a:rPr lang="cs-CZ" altLang="cs-CZ" i="1" dirty="0">
                <a:solidFill>
                  <a:schemeClr val="tx1"/>
                </a:solidFill>
              </a:rPr>
              <a:t>Projekty IGS </a:t>
            </a:r>
            <a:r>
              <a:rPr lang="cs-CZ" altLang="cs-CZ" dirty="0">
                <a:solidFill>
                  <a:schemeClr val="tx1"/>
                </a:solidFill>
              </a:rPr>
              <a:t>na stránkách </a:t>
            </a:r>
            <a:r>
              <a:rPr lang="cs-CZ" altLang="cs-CZ" i="1" dirty="0">
                <a:solidFill>
                  <a:schemeClr val="tx1"/>
                </a:solidFill>
              </a:rPr>
              <a:t>Interní grantová soutěž</a:t>
            </a:r>
            <a:r>
              <a:rPr lang="cs-CZ" altLang="cs-CZ" dirty="0">
                <a:solidFill>
                  <a:schemeClr val="tx1"/>
                </a:solidFill>
              </a:rPr>
              <a:t>)</a:t>
            </a:r>
          </a:p>
          <a:p>
            <a:pPr marL="342900" indent="-342900" algn="just" eaLnBrk="1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cs-CZ" altLang="cs-CZ" b="1" dirty="0">
              <a:solidFill>
                <a:schemeClr val="tx1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200" b="1" dirty="0">
                <a:solidFill>
                  <a:schemeClr val="tx1"/>
                </a:solidFill>
              </a:rPr>
              <a:t>               </a:t>
            </a:r>
            <a:r>
              <a:rPr lang="cs-CZ" altLang="cs-CZ" sz="2800" b="1" dirty="0">
                <a:solidFill>
                  <a:schemeClr val="tx1"/>
                </a:solidFill>
              </a:rPr>
              <a:t>Děkuji za pozornost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>
          <a:xfrm>
            <a:off x="250825" y="404813"/>
            <a:ext cx="7715250" cy="1223962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66CCFF"/>
                </a:solidFill>
              </a:rPr>
              <a:t> </a:t>
            </a:r>
            <a:r>
              <a:rPr lang="cs-CZ" altLang="cs-CZ" sz="3200" dirty="0">
                <a:solidFill>
                  <a:srgbClr val="66CCFF"/>
                </a:solidFill>
              </a:rPr>
              <a:t>IGS 2020</a:t>
            </a:r>
            <a:r>
              <a:rPr lang="cs-CZ" altLang="cs-CZ" sz="3200" u="sng" dirty="0">
                <a:solidFill>
                  <a:srgbClr val="000099"/>
                </a:solidFill>
              </a:rPr>
              <a:t>                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95288" y="1557338"/>
            <a:ext cx="8748712" cy="5111750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spcBef>
                <a:spcPct val="65000"/>
              </a:spcBef>
              <a:buSzPct val="130000"/>
              <a:buNone/>
            </a:pPr>
            <a:r>
              <a:rPr lang="cs-CZ" altLang="cs-CZ" b="1" u="sng" dirty="0"/>
              <a:t>Organizace IGS </a:t>
            </a:r>
            <a:r>
              <a:rPr lang="cs-CZ" altLang="cs-CZ" b="1" u="sng" dirty="0" smtClean="0"/>
              <a:t>2020</a:t>
            </a:r>
          </a:p>
          <a:p>
            <a:pPr marL="0" indent="0" algn="ctr" eaLnBrk="1" hangingPunct="1">
              <a:lnSpc>
                <a:spcPct val="90000"/>
              </a:lnSpc>
              <a:spcBef>
                <a:spcPct val="65000"/>
              </a:spcBef>
              <a:buSzPct val="130000"/>
              <a:buNone/>
            </a:pPr>
            <a:endParaRPr lang="cs-CZ" altLang="cs-CZ" sz="1050" b="1" u="sng" dirty="0"/>
          </a:p>
          <a:p>
            <a:pPr algn="just" eaLnBrk="1" hangingPunct="1">
              <a:spcBef>
                <a:spcPts val="600"/>
              </a:spcBef>
              <a:buSzPct val="115000"/>
              <a:buFont typeface="Wingdings" panose="05000000000000000000" pitchFamily="2" charset="2"/>
              <a:buChar char="§"/>
            </a:pPr>
            <a:r>
              <a:rPr lang="cs-CZ" altLang="cs-CZ" sz="1800" b="1" dirty="0" smtClean="0">
                <a:solidFill>
                  <a:srgbClr val="333333"/>
                </a:solidFill>
              </a:rPr>
              <a:t>IGS je financována </a:t>
            </a:r>
            <a:r>
              <a:rPr lang="cs-CZ" altLang="cs-CZ" sz="1800" b="1" dirty="0">
                <a:solidFill>
                  <a:srgbClr val="333333"/>
                </a:solidFill>
              </a:rPr>
              <a:t>z prostředků na specifický vysokoškolský </a:t>
            </a:r>
            <a:r>
              <a:rPr lang="cs-CZ" altLang="cs-CZ" sz="1800" b="1" dirty="0" smtClean="0">
                <a:solidFill>
                  <a:srgbClr val="333333"/>
                </a:solidFill>
              </a:rPr>
              <a:t>výzkum</a:t>
            </a:r>
          </a:p>
          <a:p>
            <a:pPr marL="400050" lvl="1" indent="0" algn="just" eaLnBrk="1" hangingPunct="1">
              <a:spcBef>
                <a:spcPts val="600"/>
              </a:spcBef>
              <a:buSzPct val="115000"/>
              <a:buNone/>
            </a:pPr>
            <a:r>
              <a:rPr lang="cs-CZ" altLang="cs-CZ" sz="1800" i="1" dirty="0" smtClean="0">
                <a:solidFill>
                  <a:srgbClr val="333333"/>
                </a:solidFill>
              </a:rPr>
              <a:t>(O </a:t>
            </a:r>
            <a:r>
              <a:rPr lang="cs-CZ" altLang="cs-CZ" sz="1800" i="1" dirty="0">
                <a:solidFill>
                  <a:srgbClr val="333333"/>
                </a:solidFill>
              </a:rPr>
              <a:t>poskytnutí účelové podpory na specifický vysokoškolský výzkum rozhoduje Ministerstvo školství, mládeže a tělovýchovy ČR podle zákona o podpoře výzkumu, experimentálního vývoje a </a:t>
            </a:r>
            <a:r>
              <a:rPr lang="cs-CZ" altLang="cs-CZ" sz="1800" i="1" dirty="0" smtClean="0">
                <a:solidFill>
                  <a:srgbClr val="333333"/>
                </a:solidFill>
              </a:rPr>
              <a:t>inovací).</a:t>
            </a:r>
          </a:p>
          <a:p>
            <a:pPr marL="0" indent="0" algn="just" eaLnBrk="1" hangingPunct="1">
              <a:spcBef>
                <a:spcPts val="600"/>
              </a:spcBef>
              <a:buSzPct val="115000"/>
              <a:buNone/>
            </a:pPr>
            <a:endParaRPr lang="cs-CZ" altLang="cs-CZ" sz="1800" i="1" dirty="0">
              <a:solidFill>
                <a:srgbClr val="333333"/>
              </a:solidFill>
            </a:endParaRPr>
          </a:p>
          <a:p>
            <a:pPr algn="just" eaLnBrk="1" hangingPunct="1">
              <a:spcBef>
                <a:spcPts val="600"/>
              </a:spcBef>
              <a:buSzPct val="115000"/>
              <a:buFont typeface="Wingdings" panose="05000000000000000000" pitchFamily="2" charset="2"/>
              <a:buChar char="§"/>
            </a:pPr>
            <a:r>
              <a:rPr lang="cs-CZ" altLang="cs-CZ" sz="1800" b="1" dirty="0" smtClean="0">
                <a:solidFill>
                  <a:srgbClr val="333333"/>
                </a:solidFill>
              </a:rPr>
              <a:t>IGS </a:t>
            </a:r>
            <a:r>
              <a:rPr lang="cs-CZ" altLang="cs-CZ" sz="1800" b="1" dirty="0">
                <a:solidFill>
                  <a:srgbClr val="333333"/>
                </a:solidFill>
              </a:rPr>
              <a:t>se řídí Grantovým řádem VŠE a Pravidly IGS </a:t>
            </a:r>
            <a:endParaRPr lang="cs-CZ" altLang="cs-CZ" sz="1800" b="1" dirty="0" smtClean="0">
              <a:solidFill>
                <a:srgbClr val="333333"/>
              </a:solidFill>
            </a:endParaRPr>
          </a:p>
          <a:p>
            <a:pPr marL="0" indent="0" algn="just" eaLnBrk="1" hangingPunct="1">
              <a:spcBef>
                <a:spcPts val="600"/>
              </a:spcBef>
              <a:buSzPct val="115000"/>
              <a:buNone/>
            </a:pPr>
            <a:r>
              <a:rPr lang="cs-CZ" altLang="cs-CZ" sz="1800" i="1" dirty="0"/>
              <a:t>    (</a:t>
            </a:r>
            <a:r>
              <a:rPr lang="cs-CZ" altLang="cs-CZ" sz="1800" i="1" dirty="0" smtClean="0"/>
              <a:t>viz </a:t>
            </a:r>
            <a:r>
              <a:rPr lang="cs-CZ" altLang="cs-CZ" sz="1800" i="1" dirty="0"/>
              <a:t>Zásady studentské grantové soutěže platné pro projekty zahájené od r. 2020) </a:t>
            </a:r>
          </a:p>
          <a:p>
            <a:pPr marL="0" indent="0" algn="just" eaLnBrk="1" hangingPunct="1">
              <a:spcBef>
                <a:spcPts val="600"/>
              </a:spcBef>
              <a:buSzPct val="115000"/>
              <a:buNone/>
            </a:pPr>
            <a:endParaRPr lang="cs-CZ" altLang="cs-CZ" sz="1800" i="1" dirty="0"/>
          </a:p>
          <a:p>
            <a:pPr algn="just" eaLnBrk="1" hangingPunct="1">
              <a:spcBef>
                <a:spcPts val="600"/>
              </a:spcBef>
              <a:buSzPct val="115000"/>
              <a:buFont typeface="Wingdings" panose="05000000000000000000" pitchFamily="2" charset="2"/>
              <a:buChar char="§"/>
            </a:pPr>
            <a:r>
              <a:rPr lang="cs-CZ" altLang="cs-CZ" sz="1800" b="1" dirty="0">
                <a:solidFill>
                  <a:srgbClr val="333333"/>
                </a:solidFill>
              </a:rPr>
              <a:t>Vyhlášení</a:t>
            </a:r>
            <a:r>
              <a:rPr lang="cs-CZ" altLang="cs-CZ" sz="1800" b="1" dirty="0" smtClean="0">
                <a:solidFill>
                  <a:srgbClr val="333333"/>
                </a:solidFill>
              </a:rPr>
              <a:t> IGS 2020: 16</a:t>
            </a:r>
            <a:r>
              <a:rPr lang="cs-CZ" altLang="cs-CZ" sz="1800" b="1" dirty="0">
                <a:solidFill>
                  <a:srgbClr val="333333"/>
                </a:solidFill>
              </a:rPr>
              <a:t>. října </a:t>
            </a:r>
            <a:r>
              <a:rPr lang="cs-CZ" altLang="cs-CZ" sz="1800" b="1" dirty="0" smtClean="0">
                <a:solidFill>
                  <a:srgbClr val="333333"/>
                </a:solidFill>
              </a:rPr>
              <a:t>2019</a:t>
            </a:r>
            <a:endParaRPr lang="cs-CZ" altLang="cs-CZ" sz="1800" dirty="0">
              <a:solidFill>
                <a:srgbClr val="333333"/>
              </a:solidFill>
            </a:endParaRPr>
          </a:p>
          <a:p>
            <a:pPr eaLnBrk="1" hangingPunct="1">
              <a:spcBef>
                <a:spcPts val="600"/>
              </a:spcBef>
              <a:buSzPct val="115000"/>
              <a:buFont typeface="Wingdings" panose="05000000000000000000" pitchFamily="2" charset="2"/>
              <a:buChar char="§"/>
            </a:pPr>
            <a:r>
              <a:rPr lang="cs-CZ" altLang="cs-CZ" sz="1800" b="1" dirty="0">
                <a:solidFill>
                  <a:srgbClr val="333333"/>
                </a:solidFill>
              </a:rPr>
              <a:t>Termín uzávěrky </a:t>
            </a:r>
            <a:r>
              <a:rPr lang="cs-CZ" altLang="cs-CZ" sz="1800" b="1" dirty="0" smtClean="0">
                <a:solidFill>
                  <a:srgbClr val="333333"/>
                </a:solidFill>
              </a:rPr>
              <a:t>přihlášek: 17</a:t>
            </a:r>
            <a:r>
              <a:rPr lang="cs-CZ" altLang="cs-CZ" sz="1800" b="1" dirty="0">
                <a:solidFill>
                  <a:srgbClr val="333333"/>
                </a:solidFill>
              </a:rPr>
              <a:t>. prosince 2019</a:t>
            </a:r>
          </a:p>
          <a:p>
            <a:pPr eaLnBrk="1" hangingPunct="1">
              <a:spcBef>
                <a:spcPts val="600"/>
              </a:spcBef>
              <a:buSzPct val="115000"/>
              <a:buFont typeface="Wingdings" panose="05000000000000000000" pitchFamily="2" charset="2"/>
              <a:buChar char="§"/>
            </a:pPr>
            <a:r>
              <a:rPr lang="cs-CZ" altLang="cs-CZ" sz="1800" b="1" dirty="0">
                <a:solidFill>
                  <a:srgbClr val="333333"/>
                </a:solidFill>
              </a:rPr>
              <a:t>Začátek řešení projektů: </a:t>
            </a:r>
            <a:r>
              <a:rPr lang="cs-CZ" altLang="cs-CZ" sz="1800" b="1" dirty="0" smtClean="0">
                <a:solidFill>
                  <a:srgbClr val="333333"/>
                </a:solidFill>
              </a:rPr>
              <a:t>1</a:t>
            </a:r>
            <a:r>
              <a:rPr lang="cs-CZ" altLang="cs-CZ" sz="1800" b="1" dirty="0">
                <a:solidFill>
                  <a:srgbClr val="333333"/>
                </a:solidFill>
              </a:rPr>
              <a:t>. března 2020</a:t>
            </a:r>
          </a:p>
          <a:p>
            <a:pPr lvl="1" eaLnBrk="1" hangingPunct="1">
              <a:lnSpc>
                <a:spcPct val="90000"/>
              </a:lnSpc>
              <a:buSzPct val="115000"/>
              <a:buFont typeface="Wingdings" panose="05000000000000000000" pitchFamily="2" charset="2"/>
              <a:buChar char="§"/>
            </a:pPr>
            <a:endParaRPr lang="cs-CZ" altLang="cs-CZ" sz="2000" dirty="0">
              <a:solidFill>
                <a:srgbClr val="000099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cs-CZ" altLang="cs-CZ" sz="2000" dirty="0">
              <a:solidFill>
                <a:srgbClr val="000099"/>
              </a:solidFill>
            </a:endParaRPr>
          </a:p>
        </p:txBody>
      </p:sp>
      <p:sp>
        <p:nvSpPr>
          <p:cNvPr id="4100" name="Line 7"/>
          <p:cNvSpPr>
            <a:spLocks noChangeShapeType="1"/>
          </p:cNvSpPr>
          <p:nvPr/>
        </p:nvSpPr>
        <p:spPr bwMode="auto">
          <a:xfrm>
            <a:off x="395288" y="765175"/>
            <a:ext cx="0" cy="8636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01" name="Line 8"/>
          <p:cNvSpPr>
            <a:spLocks noChangeShapeType="1"/>
          </p:cNvSpPr>
          <p:nvPr/>
        </p:nvSpPr>
        <p:spPr bwMode="auto">
          <a:xfrm>
            <a:off x="179388" y="1341438"/>
            <a:ext cx="5832475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1433589"/>
            <a:ext cx="7976259" cy="553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60000"/>
              <a:buNone/>
            </a:pPr>
            <a:r>
              <a:rPr lang="cs-CZ" altLang="cs-CZ" sz="2400" b="1" dirty="0">
                <a:solidFill>
                  <a:schemeClr val="tx1"/>
                </a:solidFill>
              </a:rPr>
              <a:t>Zásady </a:t>
            </a:r>
            <a:r>
              <a:rPr lang="cs-CZ" altLang="cs-CZ" sz="2400" b="1" dirty="0" smtClean="0">
                <a:solidFill>
                  <a:schemeClr val="tx1"/>
                </a:solidFill>
              </a:rPr>
              <a:t>IGS</a:t>
            </a:r>
          </a:p>
          <a:p>
            <a:pPr algn="ctr">
              <a:buSzPct val="60000"/>
              <a:buNone/>
            </a:pPr>
            <a:r>
              <a:rPr lang="cs-CZ" altLang="cs-CZ" sz="2400" b="1" dirty="0" smtClean="0">
                <a:solidFill>
                  <a:schemeClr val="tx1"/>
                </a:solidFill>
              </a:rPr>
              <a:t>(</a:t>
            </a:r>
            <a:r>
              <a:rPr lang="cs-CZ" altLang="cs-CZ" sz="2400" b="1" dirty="0">
                <a:solidFill>
                  <a:schemeClr val="tx1"/>
                </a:solidFill>
              </a:rPr>
              <a:t>platné pro projekty zahájené od r. 2020) </a:t>
            </a:r>
          </a:p>
          <a:p>
            <a:pPr algn="ctr">
              <a:buSzPct val="60000"/>
              <a:buNone/>
            </a:pPr>
            <a:endParaRPr lang="cs-CZ" altLang="cs-CZ" sz="800" dirty="0">
              <a:solidFill>
                <a:schemeClr val="tx1"/>
              </a:solidFill>
            </a:endParaRPr>
          </a:p>
          <a:p>
            <a:pPr algn="ctr">
              <a:buSzPct val="60000"/>
              <a:buNone/>
            </a:pPr>
            <a:r>
              <a:rPr lang="cs-CZ" altLang="cs-CZ" sz="1800" dirty="0">
                <a:solidFill>
                  <a:schemeClr val="tx1"/>
                </a:solidFill>
              </a:rPr>
              <a:t>Kde hledat informace: na stránkách Oddělení vědy a výzkumu </a:t>
            </a:r>
          </a:p>
          <a:p>
            <a:pPr algn="ctr">
              <a:buSzPct val="60000"/>
              <a:buNone/>
            </a:pPr>
            <a:r>
              <a:rPr lang="cs-CZ" altLang="cs-CZ" sz="1800" dirty="0">
                <a:solidFill>
                  <a:schemeClr val="tx1"/>
                </a:solidFill>
                <a:hlinkClick r:id="rId2"/>
              </a:rPr>
              <a:t>https://</a:t>
            </a:r>
            <a:r>
              <a:rPr lang="cs-CZ" altLang="cs-CZ" sz="1800" dirty="0" smtClean="0">
                <a:solidFill>
                  <a:schemeClr val="tx1"/>
                </a:solidFill>
                <a:hlinkClick r:id="rId2"/>
              </a:rPr>
              <a:t>veda.vse.cz/</a:t>
            </a:r>
            <a:endParaRPr lang="cs-CZ" altLang="cs-CZ" sz="1800" dirty="0" smtClean="0">
              <a:solidFill>
                <a:schemeClr val="tx1"/>
              </a:solidFill>
            </a:endParaRPr>
          </a:p>
          <a:p>
            <a:pPr algn="ctr">
              <a:buSzPct val="60000"/>
              <a:buNone/>
            </a:pPr>
            <a:r>
              <a:rPr lang="cs-CZ" altLang="cs-CZ" sz="1800" dirty="0" smtClean="0">
                <a:solidFill>
                  <a:schemeClr val="tx1"/>
                </a:solidFill>
              </a:rPr>
              <a:t>dále</a:t>
            </a:r>
            <a:endParaRPr lang="cs-CZ" altLang="cs-CZ" sz="1800" dirty="0">
              <a:solidFill>
                <a:schemeClr val="tx1"/>
              </a:solidFill>
            </a:endParaRPr>
          </a:p>
          <a:p>
            <a:pPr algn="ctr">
              <a:buSzPct val="60000"/>
              <a:buNone/>
            </a:pPr>
            <a:r>
              <a:rPr lang="cs-CZ" altLang="cs-CZ" sz="1800" b="1" dirty="0">
                <a:solidFill>
                  <a:schemeClr val="tx1"/>
                </a:solidFill>
              </a:rPr>
              <a:t>Podpora vědy - Granty - Interní grantová soutěž – Zásady interní grantové soutěže 2020</a:t>
            </a:r>
          </a:p>
          <a:p>
            <a:pPr algn="ctr">
              <a:buSzPct val="60000"/>
              <a:buNone/>
            </a:pPr>
            <a:endParaRPr lang="cs-CZ" altLang="cs-CZ" sz="10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chemeClr val="tx1"/>
                </a:solidFill>
                <a:hlinkClick r:id="rId3"/>
              </a:rPr>
              <a:t>Vyhlášení Interní grantové soutěže 2020</a:t>
            </a:r>
            <a:endParaRPr lang="cs-CZ" sz="16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chemeClr val="tx1"/>
                </a:solidFill>
                <a:hlinkClick r:id="rId4"/>
              </a:rPr>
              <a:t>Harmonogram </a:t>
            </a:r>
            <a:r>
              <a:rPr lang="cs-CZ" sz="1600" dirty="0">
                <a:solidFill>
                  <a:schemeClr val="tx1"/>
                </a:solidFill>
                <a:hlinkClick r:id="rId4"/>
              </a:rPr>
              <a:t>Interní grantové soutěže </a:t>
            </a:r>
            <a:r>
              <a:rPr lang="cs-CZ" sz="1600" dirty="0" smtClean="0">
                <a:solidFill>
                  <a:schemeClr val="tx1"/>
                </a:solidFill>
                <a:hlinkClick r:id="rId4"/>
              </a:rPr>
              <a:t>2020</a:t>
            </a:r>
            <a:endParaRPr lang="cs-CZ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/>
                </a:solidFill>
                <a:hlinkClick r:id="rId5"/>
              </a:rPr>
              <a:t>Pravidla interní grantové soutěže na Vysoké škole ekonomické v Praze</a:t>
            </a:r>
            <a:endParaRPr lang="cs-CZ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/>
                </a:solidFill>
                <a:hlinkClick r:id="rId6"/>
              </a:rPr>
              <a:t>Kritéria hodnocení návrhů studentských vědeckých projektů</a:t>
            </a:r>
            <a:endParaRPr lang="cs-CZ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/>
                </a:solidFill>
                <a:hlinkClick r:id="rId7"/>
              </a:rPr>
              <a:t>Kritéria hodnocení návrhů projektů na podporu organizace studentské </a:t>
            </a:r>
            <a:r>
              <a:rPr lang="cs-CZ" sz="1600" dirty="0" smtClean="0">
                <a:solidFill>
                  <a:schemeClr val="tx1"/>
                </a:solidFill>
                <a:hlinkClick r:id="rId7"/>
              </a:rPr>
              <a:t>  vědecké </a:t>
            </a:r>
            <a:r>
              <a:rPr lang="cs-CZ" sz="1600" dirty="0">
                <a:solidFill>
                  <a:schemeClr val="tx1"/>
                </a:solidFill>
                <a:hlinkClick r:id="rId7"/>
              </a:rPr>
              <a:t>konference</a:t>
            </a:r>
            <a:endParaRPr lang="cs-CZ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/>
                </a:solidFill>
                <a:hlinkClick r:id="rId8"/>
              </a:rPr>
              <a:t>Náměty pro hodnocení závěrečných zpráv studentských vědeckých projektů</a:t>
            </a:r>
            <a:endParaRPr lang="cs-CZ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/>
                </a:solidFill>
                <a:hlinkClick r:id="rId9"/>
              </a:rPr>
              <a:t>Grantová komise</a:t>
            </a:r>
            <a:endParaRPr lang="cs-CZ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/>
                </a:solidFill>
                <a:hlinkClick r:id="rId10"/>
              </a:rPr>
              <a:t>Grantové rady fakult</a:t>
            </a:r>
            <a:endParaRPr lang="cs-CZ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/>
                </a:solidFill>
                <a:hlinkClick r:id="rId11"/>
              </a:rPr>
              <a:t>FAQ</a:t>
            </a:r>
            <a:endParaRPr lang="cs-CZ" sz="1600" dirty="0">
              <a:solidFill>
                <a:schemeClr val="tx1"/>
              </a:solidFill>
            </a:endParaRPr>
          </a:p>
          <a:p>
            <a:pPr algn="ctr">
              <a:buSzPct val="60000"/>
              <a:buNone/>
            </a:pPr>
            <a:endParaRPr lang="cs-CZ" altLang="cs-CZ" sz="1600" b="1" u="sng" dirty="0"/>
          </a:p>
        </p:txBody>
      </p:sp>
    </p:spTree>
    <p:extLst>
      <p:ext uri="{BB962C8B-B14F-4D97-AF65-F5344CB8AC3E}">
        <p14:creationId xmlns:p14="http://schemas.microsoft.com/office/powerpoint/2010/main" val="402027059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692150"/>
            <a:ext cx="7848600" cy="666750"/>
          </a:xfrm>
        </p:spPr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66CCFF"/>
                </a:solidFill>
              </a:rPr>
              <a:t> </a:t>
            </a:r>
            <a:r>
              <a:rPr lang="cs-CZ" altLang="cs-CZ" sz="3200" dirty="0">
                <a:solidFill>
                  <a:srgbClr val="66CCFF"/>
                </a:solidFill>
              </a:rPr>
              <a:t>IGS 2020</a:t>
            </a:r>
            <a:r>
              <a:rPr lang="cs-CZ" altLang="cs-CZ" sz="3200" u="sng" dirty="0">
                <a:solidFill>
                  <a:srgbClr val="000099"/>
                </a:solidFill>
              </a:rPr>
              <a:t>                  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4035" y="1594110"/>
            <a:ext cx="8688445" cy="4787639"/>
          </a:xfrm>
        </p:spPr>
        <p:txBody>
          <a:bodyPr/>
          <a:lstStyle/>
          <a:p>
            <a:pPr marL="0" indent="0" algn="ctr">
              <a:buNone/>
            </a:pPr>
            <a:r>
              <a:rPr lang="cs-CZ" sz="3200" b="1" u="sng" dirty="0">
                <a:solidFill>
                  <a:srgbClr val="333333"/>
                </a:solidFill>
              </a:rPr>
              <a:t>Kdo může podat přihlášku?</a:t>
            </a:r>
          </a:p>
          <a:p>
            <a:pPr marL="0" indent="0" algn="ctr">
              <a:buNone/>
            </a:pPr>
            <a:endParaRPr lang="cs-CZ" sz="1000" b="1" dirty="0" smtClean="0">
              <a:solidFill>
                <a:srgbClr val="333333"/>
              </a:solidFill>
            </a:endParaRPr>
          </a:p>
          <a:p>
            <a:pPr marL="0" indent="0" algn="ctr">
              <a:buNone/>
            </a:pPr>
            <a:endParaRPr lang="cs-CZ" sz="1000" b="1" dirty="0">
              <a:solidFill>
                <a:srgbClr val="333333"/>
              </a:solidFill>
            </a:endParaRPr>
          </a:p>
          <a:p>
            <a:pPr lvl="0" algn="just"/>
            <a:r>
              <a:rPr lang="cs-CZ" sz="2000" b="1" dirty="0">
                <a:solidFill>
                  <a:srgbClr val="333333"/>
                </a:solidFill>
              </a:rPr>
              <a:t>Doktorand </a:t>
            </a:r>
            <a:r>
              <a:rPr lang="cs-CZ" sz="2000" dirty="0">
                <a:solidFill>
                  <a:srgbClr val="333333"/>
                </a:solidFill>
              </a:rPr>
              <a:t>studující na </a:t>
            </a:r>
            <a:r>
              <a:rPr lang="cs-CZ" sz="2000" dirty="0" smtClean="0">
                <a:solidFill>
                  <a:srgbClr val="333333"/>
                </a:solidFill>
              </a:rPr>
              <a:t>VŠE </a:t>
            </a:r>
            <a:r>
              <a:rPr lang="cs-CZ" sz="2000" i="1" dirty="0" smtClean="0">
                <a:solidFill>
                  <a:srgbClr val="333333"/>
                </a:solidFill>
              </a:rPr>
              <a:t>(v </a:t>
            </a:r>
            <a:r>
              <a:rPr lang="cs-CZ" sz="2000" i="1" dirty="0">
                <a:solidFill>
                  <a:srgbClr val="333333"/>
                </a:solidFill>
              </a:rPr>
              <a:t>prezenční nebo kombinované formě studia) </a:t>
            </a:r>
            <a:endParaRPr lang="cs-CZ" sz="2000" i="1" dirty="0" smtClean="0">
              <a:solidFill>
                <a:srgbClr val="333333"/>
              </a:solidFill>
            </a:endParaRPr>
          </a:p>
          <a:p>
            <a:pPr marL="0" lvl="0" indent="0" algn="just">
              <a:buNone/>
            </a:pPr>
            <a:endParaRPr lang="cs-CZ" sz="2000" i="1" dirty="0">
              <a:solidFill>
                <a:srgbClr val="333333"/>
              </a:solidFill>
            </a:endParaRPr>
          </a:p>
          <a:p>
            <a:pPr lvl="0" algn="just"/>
            <a:r>
              <a:rPr lang="cs-CZ" sz="2000" b="1" dirty="0">
                <a:solidFill>
                  <a:srgbClr val="333333"/>
                </a:solidFill>
              </a:rPr>
              <a:t>Akademický pracovník </a:t>
            </a:r>
            <a:r>
              <a:rPr lang="cs-CZ" sz="2000" dirty="0">
                <a:solidFill>
                  <a:srgbClr val="333333"/>
                </a:solidFill>
              </a:rPr>
              <a:t>zaměstnaný </a:t>
            </a:r>
            <a:r>
              <a:rPr lang="cs-CZ" sz="2000" i="1" dirty="0">
                <a:solidFill>
                  <a:srgbClr val="333333"/>
                </a:solidFill>
              </a:rPr>
              <a:t>(tj. v pracovním poměru) </a:t>
            </a:r>
            <a:r>
              <a:rPr lang="cs-CZ" sz="2000" dirty="0" smtClean="0">
                <a:solidFill>
                  <a:srgbClr val="333333"/>
                </a:solidFill>
              </a:rPr>
              <a:t>na </a:t>
            </a:r>
            <a:r>
              <a:rPr lang="cs-CZ" sz="2000" dirty="0">
                <a:solidFill>
                  <a:srgbClr val="333333"/>
                </a:solidFill>
              </a:rPr>
              <a:t>VŠE </a:t>
            </a:r>
            <a:endParaRPr lang="cs-CZ" sz="2000" dirty="0" smtClean="0">
              <a:solidFill>
                <a:srgbClr val="333333"/>
              </a:solidFill>
            </a:endParaRPr>
          </a:p>
          <a:p>
            <a:pPr marL="0" lvl="0" indent="0" algn="ctr">
              <a:buNone/>
            </a:pPr>
            <a:endParaRPr lang="cs-CZ" sz="2000" b="1" i="1" dirty="0">
              <a:solidFill>
                <a:srgbClr val="333333"/>
              </a:solidFill>
            </a:endParaRPr>
          </a:p>
          <a:p>
            <a:pPr lvl="1" indent="-342900">
              <a:buFont typeface="Courier New" panose="02070309020205020404" pitchFamily="49" charset="0"/>
              <a:buChar char="o"/>
            </a:pPr>
            <a:r>
              <a:rPr lang="cs-CZ" sz="2000" dirty="0" smtClean="0">
                <a:solidFill>
                  <a:srgbClr val="333333"/>
                </a:solidFill>
              </a:rPr>
              <a:t>Členy řešitelského </a:t>
            </a:r>
            <a:r>
              <a:rPr lang="cs-CZ" sz="2000" dirty="0">
                <a:solidFill>
                  <a:srgbClr val="333333"/>
                </a:solidFill>
              </a:rPr>
              <a:t>týmu </a:t>
            </a:r>
            <a:r>
              <a:rPr lang="cs-CZ" sz="2000" dirty="0" smtClean="0">
                <a:solidFill>
                  <a:srgbClr val="333333"/>
                </a:solidFill>
              </a:rPr>
              <a:t>mohou </a:t>
            </a:r>
            <a:r>
              <a:rPr lang="cs-CZ" sz="2000" dirty="0">
                <a:solidFill>
                  <a:srgbClr val="333333"/>
                </a:solidFill>
              </a:rPr>
              <a:t>být studenti doktorského nebo magisterského studijního programu VŠE nebo akademičtí, vědečtí, výzkumní nebo vývojoví pracovníci </a:t>
            </a:r>
            <a:r>
              <a:rPr lang="cs-CZ" sz="2000" dirty="0" smtClean="0">
                <a:solidFill>
                  <a:srgbClr val="333333"/>
                </a:solidFill>
              </a:rPr>
              <a:t>VŠE.</a:t>
            </a:r>
            <a:endParaRPr lang="cs-CZ" sz="2000" dirty="0">
              <a:solidFill>
                <a:srgbClr val="333333"/>
              </a:solidFill>
            </a:endParaRPr>
          </a:p>
          <a:p>
            <a:pPr marL="0" lvl="0" indent="0" algn="just">
              <a:buNone/>
            </a:pPr>
            <a:r>
              <a:rPr lang="cs-CZ" sz="2000" b="1" dirty="0">
                <a:solidFill>
                  <a:srgbClr val="333333"/>
                </a:solidFill>
              </a:rPr>
              <a:t> </a:t>
            </a:r>
            <a:endParaRPr lang="cs-CZ" sz="2000" b="1" dirty="0"/>
          </a:p>
          <a:p>
            <a:pPr algn="ctr" eaLnBrk="1" hangingPunct="1">
              <a:lnSpc>
                <a:spcPct val="90000"/>
              </a:lnSpc>
              <a:buSzPct val="60000"/>
              <a:buFont typeface="Wingdings" panose="05000000000000000000" pitchFamily="2" charset="2"/>
              <a:buNone/>
            </a:pPr>
            <a:endParaRPr lang="cs-CZ" altLang="cs-CZ" b="1" dirty="0">
              <a:solidFill>
                <a:srgbClr val="000099"/>
              </a:solidFill>
            </a:endParaRP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395288" y="765175"/>
            <a:ext cx="0" cy="8636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179388" y="1341438"/>
            <a:ext cx="5832475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04813"/>
            <a:ext cx="7715250" cy="1223962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66CCFF"/>
                </a:solidFill>
              </a:rPr>
              <a:t> </a:t>
            </a:r>
            <a:r>
              <a:rPr lang="cs-CZ" altLang="cs-CZ" sz="3200" dirty="0">
                <a:solidFill>
                  <a:srgbClr val="66CCFF"/>
                </a:solidFill>
              </a:rPr>
              <a:t>IGS 2020</a:t>
            </a:r>
            <a:r>
              <a:rPr lang="cs-CZ" altLang="cs-CZ" sz="3200" u="sng" dirty="0">
                <a:solidFill>
                  <a:srgbClr val="000099"/>
                </a:solidFill>
              </a:rPr>
              <a:t>                  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557338"/>
            <a:ext cx="8748712" cy="4895850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/>
              <a:t>Typy projektů a doba jejich řešení </a:t>
            </a:r>
          </a:p>
          <a:p>
            <a:pPr marL="0" indent="0" algn="ctr">
              <a:buNone/>
            </a:pPr>
            <a:endParaRPr lang="cs-CZ" sz="11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Vědecký</a:t>
            </a:r>
            <a:r>
              <a:rPr lang="cs-CZ" sz="2000" dirty="0" smtClean="0"/>
              <a:t> </a:t>
            </a:r>
            <a:r>
              <a:rPr lang="cs-CZ" sz="2000" b="1" dirty="0"/>
              <a:t>projekt </a:t>
            </a:r>
            <a:r>
              <a:rPr lang="cs-CZ" sz="2000" dirty="0"/>
              <a:t>(fakultní, resp. mezifakultní *). Doba řešení** tohoto typu projektu je 12 až 36 </a:t>
            </a:r>
            <a:r>
              <a:rPr lang="cs-CZ" sz="2000" dirty="0" smtClean="0"/>
              <a:t>měsíců.</a:t>
            </a:r>
            <a:endParaRPr lang="cs-CZ" sz="2000" dirty="0"/>
          </a:p>
          <a:p>
            <a:pPr marL="0" indent="0" algn="just">
              <a:buNone/>
            </a:pPr>
            <a:endParaRPr lang="cs-CZ" sz="2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000" b="1" dirty="0"/>
              <a:t>Projekt na organizaci studentské vědecké konference konané v ČR </a:t>
            </a:r>
            <a:r>
              <a:rPr lang="cs-CZ" sz="2000" dirty="0"/>
              <a:t>(jen fakultní). </a:t>
            </a:r>
            <a:r>
              <a:rPr lang="cs-CZ" sz="2000" dirty="0" smtClean="0"/>
              <a:t>Doba řešení takového </a:t>
            </a:r>
            <a:r>
              <a:rPr lang="cs-CZ" sz="2000" dirty="0"/>
              <a:t>projektu je 12 až 24 měsíců.</a:t>
            </a:r>
          </a:p>
          <a:p>
            <a:pPr marL="0" lvl="0" indent="0" algn="just">
              <a:buNone/>
            </a:pPr>
            <a:endParaRPr lang="cs-CZ" sz="1000" dirty="0"/>
          </a:p>
          <a:p>
            <a:pPr marL="0" lvl="0" indent="0" algn="just">
              <a:buNone/>
            </a:pPr>
            <a:r>
              <a:rPr lang="cs-CZ" sz="2000" dirty="0"/>
              <a:t>V roce vyhlášení soutěže může navrhovatel podat </a:t>
            </a:r>
            <a:r>
              <a:rPr lang="cs-CZ" sz="2000" b="1" dirty="0"/>
              <a:t>pouze 1 vědecký projekt a 1 projekt na organizaci studentské vědecké konference.</a:t>
            </a:r>
            <a:r>
              <a:rPr lang="cs-CZ" sz="2000" dirty="0"/>
              <a:t> Dalších projektů se může zúčastnit pouze jako člen řešitelského týmu. </a:t>
            </a:r>
          </a:p>
          <a:p>
            <a:pPr marL="0" lvl="0" indent="0" algn="just">
              <a:buNone/>
            </a:pPr>
            <a:r>
              <a:rPr lang="cs-CZ" sz="1800" dirty="0"/>
              <a:t>Přihlášku je možné podat v angličtině.</a:t>
            </a:r>
          </a:p>
          <a:p>
            <a:pPr marL="0" indent="0">
              <a:buNone/>
            </a:pPr>
            <a:r>
              <a:rPr lang="cs-CZ" sz="1600" dirty="0"/>
              <a:t>*   </a:t>
            </a:r>
            <a:r>
              <a:rPr lang="cs-CZ" sz="1600" i="1" dirty="0"/>
              <a:t>Možnost podpory mezifakultních projektů je upravena ve vyhlášení IGS pro příslušný rok.</a:t>
            </a:r>
          </a:p>
          <a:p>
            <a:pPr marL="0" indent="0">
              <a:buNone/>
            </a:pPr>
            <a:r>
              <a:rPr lang="cs-CZ" sz="1600" i="1" dirty="0"/>
              <a:t>**   Dobou řešení projektu se rozumí období od zahájení projektu až po schválení závěrečné zprávy Grantovou komisí.</a:t>
            </a:r>
          </a:p>
          <a:p>
            <a:pPr marL="0" indent="0" eaLnBrk="1" hangingPunct="1">
              <a:buNone/>
            </a:pPr>
            <a:endParaRPr lang="cs-CZ" altLang="cs-CZ" sz="2400" i="1" dirty="0">
              <a:solidFill>
                <a:srgbClr val="000099"/>
              </a:solidFill>
            </a:endParaRPr>
          </a:p>
          <a:p>
            <a:pPr lvl="1" eaLnBrk="1" hangingPunct="1"/>
            <a:endParaRPr lang="cs-CZ" altLang="cs-CZ" sz="2400" dirty="0">
              <a:solidFill>
                <a:srgbClr val="000099"/>
              </a:solidFill>
            </a:endParaRPr>
          </a:p>
          <a:p>
            <a:pPr eaLnBrk="1" hangingPunct="1"/>
            <a:endParaRPr lang="cs-CZ" altLang="cs-CZ" sz="2400" dirty="0">
              <a:solidFill>
                <a:srgbClr val="000099"/>
              </a:solidFill>
            </a:endParaRPr>
          </a:p>
          <a:p>
            <a:pPr eaLnBrk="1" hangingPunct="1"/>
            <a:endParaRPr lang="cs-CZ" altLang="cs-CZ" dirty="0">
              <a:solidFill>
                <a:srgbClr val="000099"/>
              </a:solidFill>
            </a:endParaRP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395288" y="765175"/>
            <a:ext cx="0" cy="8636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179388" y="1341438"/>
            <a:ext cx="5832475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04813"/>
            <a:ext cx="7715250" cy="1223962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66CCFF"/>
                </a:solidFill>
              </a:rPr>
              <a:t> </a:t>
            </a:r>
            <a:r>
              <a:rPr lang="cs-CZ" altLang="cs-CZ" sz="3200" dirty="0">
                <a:solidFill>
                  <a:srgbClr val="66CCFF"/>
                </a:solidFill>
              </a:rPr>
              <a:t>IGS 2020</a:t>
            </a:r>
            <a:r>
              <a:rPr lang="cs-CZ" altLang="cs-CZ" sz="3200" u="sng" dirty="0">
                <a:solidFill>
                  <a:srgbClr val="000099"/>
                </a:solidFill>
              </a:rPr>
              <a:t>                  </a:t>
            </a:r>
          </a:p>
        </p:txBody>
      </p:sp>
      <p:sp>
        <p:nvSpPr>
          <p:cNvPr id="8195" name="Line 4"/>
          <p:cNvSpPr>
            <a:spLocks noChangeShapeType="1"/>
          </p:cNvSpPr>
          <p:nvPr/>
        </p:nvSpPr>
        <p:spPr bwMode="auto">
          <a:xfrm>
            <a:off x="395288" y="765175"/>
            <a:ext cx="0" cy="8636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196" name="Line 5"/>
          <p:cNvSpPr>
            <a:spLocks noChangeShapeType="1"/>
          </p:cNvSpPr>
          <p:nvPr/>
        </p:nvSpPr>
        <p:spPr bwMode="auto">
          <a:xfrm>
            <a:off x="179388" y="1341438"/>
            <a:ext cx="5832475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89" name="Text Box 412"/>
          <p:cNvSpPr txBox="1">
            <a:spLocks noChangeArrowheads="1"/>
          </p:cNvSpPr>
          <p:nvPr/>
        </p:nvSpPr>
        <p:spPr bwMode="auto">
          <a:xfrm>
            <a:off x="3419475" y="17002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742950" indent="-285750" eaLnBrk="0" hangingPunct="0"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15000"/>
              <a:buFont typeface="Wingdings" panose="05000000000000000000" pitchFamily="2" charset="2"/>
              <a:buChar char="§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15000"/>
              <a:buFont typeface="Wingdings" panose="05000000000000000000" pitchFamily="2" charset="2"/>
              <a:buChar char="§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15000"/>
              <a:buFont typeface="Wingdings" panose="05000000000000000000" pitchFamily="2" charset="2"/>
              <a:buChar char="§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SzPct val="115000"/>
              <a:buFont typeface="Wingdings" panose="05000000000000000000" pitchFamily="2" charset="2"/>
              <a:buChar char="§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288" y="1484784"/>
            <a:ext cx="7743612" cy="5141441"/>
          </a:xfrm>
        </p:spPr>
        <p:txBody>
          <a:bodyPr/>
          <a:lstStyle/>
          <a:p>
            <a:pPr marL="0" indent="0" algn="ctr">
              <a:buNone/>
            </a:pPr>
            <a:r>
              <a:rPr lang="cs-CZ" b="1" u="sng" dirty="0"/>
              <a:t>Definice projektů*</a:t>
            </a:r>
          </a:p>
          <a:p>
            <a:pPr lvl="0" algn="just"/>
            <a:r>
              <a:rPr lang="cs-CZ" sz="2000" dirty="0"/>
              <a:t>Za </a:t>
            </a:r>
            <a:r>
              <a:rPr lang="cs-CZ" sz="2000" b="1" dirty="0"/>
              <a:t>fakultní </a:t>
            </a:r>
            <a:r>
              <a:rPr lang="cs-CZ" sz="2000" dirty="0"/>
              <a:t>je považován projekt, který </a:t>
            </a:r>
            <a:r>
              <a:rPr lang="cs-CZ" sz="2000" u="sng" dirty="0"/>
              <a:t>řeší téma zahrnující obory dané fakulty</a:t>
            </a:r>
            <a:r>
              <a:rPr lang="cs-CZ" sz="2000" dirty="0"/>
              <a:t> a v jehož řešitelském týmu jsou převážně zastoupeni akademičtí pracovníci a studenti dané fakulty </a:t>
            </a:r>
            <a:r>
              <a:rPr lang="cs-CZ" sz="1800" i="1" dirty="0"/>
              <a:t>(v týmu </a:t>
            </a:r>
            <a:r>
              <a:rPr lang="cs-CZ" sz="1800" i="1" dirty="0" smtClean="0"/>
              <a:t>mohou </a:t>
            </a:r>
            <a:r>
              <a:rPr lang="cs-CZ" sz="1800" i="1" dirty="0"/>
              <a:t>být i zástupci jiné fakulty, jestli je to pro řešení projektu nezbytné).</a:t>
            </a:r>
          </a:p>
          <a:p>
            <a:pPr lvl="0" algn="just"/>
            <a:r>
              <a:rPr lang="cs-CZ" sz="2000" dirty="0"/>
              <a:t>Za </a:t>
            </a:r>
            <a:r>
              <a:rPr lang="cs-CZ" sz="2000" b="1" dirty="0"/>
              <a:t>mezifakultní </a:t>
            </a:r>
            <a:r>
              <a:rPr lang="cs-CZ" sz="2000" dirty="0"/>
              <a:t>je považován takový projekt, který řeší </a:t>
            </a:r>
            <a:r>
              <a:rPr lang="cs-CZ" sz="2000" u="sng" dirty="0"/>
              <a:t>mezioborové téma </a:t>
            </a:r>
            <a:r>
              <a:rPr lang="cs-CZ" sz="2000" dirty="0"/>
              <a:t>zahrnující obory různých fakult. Zadání takového projektu musí být koncipováno tak, aby řešené téma propojovalo alespoň dvě odlišné disciplíny za účelem komplexního řešení problému. Minimálně 80 % z požadovaných finančních prostředků na tento projekt musí být rozděleno paritně mezi minimálně dvě fakulty VŠE.</a:t>
            </a:r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r>
              <a:rPr lang="cs-CZ" sz="2000" dirty="0"/>
              <a:t>* </a:t>
            </a:r>
            <a:r>
              <a:rPr lang="cs-CZ" sz="1800" i="1" dirty="0"/>
              <a:t>Definice projektů je vždy uvedena ve vyhlášení soutěže </a:t>
            </a:r>
          </a:p>
          <a:p>
            <a:pPr marL="0" indent="0">
              <a:buNone/>
            </a:pPr>
            <a:endParaRPr lang="cs-CZ" sz="20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692150"/>
            <a:ext cx="7848600" cy="666750"/>
          </a:xfrm>
        </p:spPr>
        <p:txBody>
          <a:bodyPr/>
          <a:lstStyle/>
          <a:p>
            <a:pPr eaLnBrk="1" hangingPunct="1"/>
            <a:r>
              <a:rPr lang="cs-CZ" altLang="cs-CZ" sz="3200" dirty="0">
                <a:solidFill>
                  <a:srgbClr val="66CCFF"/>
                </a:solidFill>
              </a:rPr>
              <a:t> IGS 2020</a:t>
            </a:r>
            <a:r>
              <a:rPr lang="cs-CZ" altLang="cs-CZ" sz="3200" u="sng" dirty="0">
                <a:solidFill>
                  <a:srgbClr val="000099"/>
                </a:solidFill>
              </a:rPr>
              <a:t>                 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7544" y="1484785"/>
            <a:ext cx="8136707" cy="540866"/>
          </a:xfrm>
        </p:spPr>
        <p:txBody>
          <a:bodyPr/>
          <a:lstStyle/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cs-CZ" sz="2000" b="1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co je nutné dát pozor při tvorbě přihlášky</a:t>
            </a:r>
            <a:endParaRPr lang="cs-CZ" sz="2000" i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395288" y="765175"/>
            <a:ext cx="0" cy="8636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179388" y="1341438"/>
            <a:ext cx="5832475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2"/>
          </p:nvPr>
        </p:nvSpPr>
        <p:spPr>
          <a:xfrm>
            <a:off x="467544" y="2025650"/>
            <a:ext cx="8136707" cy="4433287"/>
          </a:xfrm>
        </p:spPr>
        <p:txBody>
          <a:bodyPr/>
          <a:lstStyle/>
          <a:p>
            <a:pPr marL="0" lvl="0" indent="0" algn="just">
              <a:buNone/>
            </a:pPr>
            <a:r>
              <a:rPr lang="cs-CZ" sz="2400" b="1" dirty="0" smtClean="0"/>
              <a:t> </a:t>
            </a:r>
            <a:r>
              <a:rPr lang="cs-CZ" sz="2400" b="1" dirty="0"/>
              <a:t>Složení týmu</a:t>
            </a:r>
          </a:p>
          <a:p>
            <a:pPr lvl="0" algn="just"/>
            <a:r>
              <a:rPr lang="cs-CZ" sz="2000" b="1" dirty="0"/>
              <a:t>Doktorand-navrhovatel</a:t>
            </a:r>
            <a:r>
              <a:rPr lang="cs-CZ" sz="2000" dirty="0"/>
              <a:t> musí mít v řešitelském týmu svého školitele, </a:t>
            </a:r>
            <a:r>
              <a:rPr lang="cs-CZ" sz="2000" i="1" dirty="0" smtClean="0"/>
              <a:t>(odborný garant)</a:t>
            </a:r>
            <a:r>
              <a:rPr lang="cs-CZ" sz="2000" dirty="0"/>
              <a:t> </a:t>
            </a:r>
            <a:r>
              <a:rPr lang="cs-CZ" sz="2000" dirty="0" smtClean="0"/>
              <a:t>včetně </a:t>
            </a:r>
            <a:r>
              <a:rPr lang="cs-CZ" sz="2000" dirty="0"/>
              <a:t>jeho kapacity (hod/rok</a:t>
            </a:r>
            <a:r>
              <a:rPr lang="cs-CZ" sz="2000" dirty="0" smtClean="0"/>
              <a:t>)</a:t>
            </a:r>
          </a:p>
          <a:p>
            <a:pPr lvl="0" algn="just"/>
            <a:r>
              <a:rPr lang="cs-CZ" sz="2000" b="1" dirty="0" smtClean="0"/>
              <a:t>Akademický pracovník-navrhovatel</a:t>
            </a:r>
            <a:r>
              <a:rPr lang="cs-CZ" sz="2000" dirty="0" smtClean="0"/>
              <a:t>, </a:t>
            </a:r>
            <a:r>
              <a:rPr lang="cs-CZ" sz="2000" dirty="0"/>
              <a:t>musí mít v řešitelském týmu studenty doktorského nebo magisterského studia </a:t>
            </a:r>
            <a:r>
              <a:rPr lang="cs-CZ" sz="2000" dirty="0" smtClean="0"/>
              <a:t>VŠE</a:t>
            </a:r>
          </a:p>
          <a:p>
            <a:pPr marL="0" lvl="0" indent="0" algn="just">
              <a:buNone/>
            </a:pPr>
            <a:endParaRPr lang="cs-CZ" sz="2000" u="sng" dirty="0"/>
          </a:p>
          <a:p>
            <a:pPr marL="0" lvl="0" indent="0" algn="just">
              <a:buNone/>
            </a:pPr>
            <a:r>
              <a:rPr lang="cs-CZ" sz="2000" b="1" dirty="0"/>
              <a:t>Počet studentů doktorského nebo magisterského studijního programu v řešitelském týmu je alespoň roven počtu ostatních členů řešitelského týmu</a:t>
            </a:r>
          </a:p>
          <a:p>
            <a:pPr marL="0" indent="0" algn="just">
              <a:buNone/>
            </a:pPr>
            <a:r>
              <a:rPr lang="cs-CZ" sz="1400" i="1" u="sng" dirty="0"/>
              <a:t>Doporučení pro doktorandy</a:t>
            </a:r>
            <a:r>
              <a:rPr lang="cs-CZ" sz="1400" i="1" dirty="0"/>
              <a:t>: mít v týmu dalšího doktoranda, který by mohl v případě potřeby projekt převzít. </a:t>
            </a:r>
          </a:p>
          <a:p>
            <a:pPr marL="0" indent="0" algn="just">
              <a:buNone/>
            </a:pPr>
            <a:r>
              <a:rPr lang="cs-CZ" sz="1400" i="1" u="sng" dirty="0"/>
              <a:t>Doporučení pro </a:t>
            </a:r>
            <a:r>
              <a:rPr lang="cs-CZ" sz="1400" i="1" u="sng" dirty="0" smtClean="0"/>
              <a:t>akademické pracovníky:</a:t>
            </a:r>
            <a:r>
              <a:rPr lang="cs-CZ" sz="1400" i="1" dirty="0" smtClean="0"/>
              <a:t> v týmu více studentů než akademiků. </a:t>
            </a:r>
            <a:endParaRPr lang="cs-CZ" sz="1400" i="1" dirty="0"/>
          </a:p>
          <a:p>
            <a:pPr marL="0" indent="0" algn="just">
              <a:buNone/>
            </a:pPr>
            <a:endParaRPr lang="cs-CZ" sz="1400" i="1" dirty="0" smtClean="0"/>
          </a:p>
          <a:p>
            <a:pPr marL="0" indent="0" algn="just">
              <a:buNone/>
            </a:pPr>
            <a:r>
              <a:rPr lang="cs-CZ" sz="1400" i="1" dirty="0" smtClean="0"/>
              <a:t>Nebude-li </a:t>
            </a:r>
            <a:r>
              <a:rPr lang="cs-CZ" sz="1400" i="1" dirty="0"/>
              <a:t>řešitel moci pokračovat v řešení projektu, stává se řešitelem spoluřešitel splňující podmínky IGS, jinak bude projekt ukončen. </a:t>
            </a:r>
          </a:p>
          <a:p>
            <a:pPr marL="0" indent="0" algn="just">
              <a:buNone/>
            </a:pPr>
            <a:endParaRPr lang="cs-CZ" sz="1600" i="1" dirty="0"/>
          </a:p>
          <a:p>
            <a:pPr marL="0" indent="0">
              <a:buNone/>
            </a:pPr>
            <a:endParaRPr lang="cs-CZ" sz="20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232" y="431501"/>
            <a:ext cx="7848600" cy="666750"/>
          </a:xfrm>
        </p:spPr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66CCFF"/>
                </a:solidFill>
              </a:rPr>
              <a:t> </a:t>
            </a:r>
            <a:r>
              <a:rPr lang="cs-CZ" altLang="cs-CZ" sz="3200" dirty="0">
                <a:solidFill>
                  <a:srgbClr val="66CCFF"/>
                </a:solidFill>
              </a:rPr>
              <a:t>IGS 2020</a:t>
            </a:r>
            <a:r>
              <a:rPr lang="cs-CZ" altLang="cs-CZ" sz="3200" u="sng" dirty="0">
                <a:solidFill>
                  <a:srgbClr val="000099"/>
                </a:solidFill>
              </a:rPr>
              <a:t>              </a:t>
            </a: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335028" y="528106"/>
            <a:ext cx="0" cy="8636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V="1">
            <a:off x="106809" y="1098251"/>
            <a:ext cx="5761335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Zástupný symbol pro text 1"/>
          <p:cNvSpPr>
            <a:spLocks noGrp="1"/>
          </p:cNvSpPr>
          <p:nvPr>
            <p:ph type="body" sz="half" idx="1"/>
          </p:nvPr>
        </p:nvSpPr>
        <p:spPr>
          <a:xfrm>
            <a:off x="77009" y="1196752"/>
            <a:ext cx="8629246" cy="5133637"/>
          </a:xfrm>
        </p:spPr>
        <p:txBody>
          <a:bodyPr/>
          <a:lstStyle/>
          <a:p>
            <a:pPr marL="0" indent="0" algn="ctr">
              <a:buNone/>
            </a:pPr>
            <a:r>
              <a:rPr lang="cs-CZ" sz="1800" b="1" i="1" u="sng" dirty="0"/>
              <a:t>Na co je nutné dát pozor při tvorbě přihlášky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136609" y="1580554"/>
            <a:ext cx="8755871" cy="5160813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400" b="1" dirty="0"/>
              <a:t>Tvorba rozpočtu</a:t>
            </a:r>
          </a:p>
          <a:p>
            <a:pPr marL="0" indent="0">
              <a:buNone/>
            </a:pPr>
            <a:r>
              <a:rPr lang="cs-CZ" sz="1800" b="1" dirty="0" smtClean="0"/>
              <a:t>Z </a:t>
            </a:r>
            <a:r>
              <a:rPr lang="cs-CZ" sz="1800" b="1" dirty="0"/>
              <a:t>grantových prostředků lze hradit: </a:t>
            </a:r>
          </a:p>
          <a:p>
            <a:pPr algn="just"/>
            <a:r>
              <a:rPr lang="cs-CZ" sz="1600" dirty="0" smtClean="0"/>
              <a:t>mzdové </a:t>
            </a:r>
            <a:r>
              <a:rPr lang="cs-CZ" sz="1600" dirty="0"/>
              <a:t>a stipendijní náklady </a:t>
            </a:r>
            <a:r>
              <a:rPr lang="cs-CZ" sz="1400" dirty="0"/>
              <a:t>(doporučená hodinová sazba pro výpočet stipendií studentů DS </a:t>
            </a:r>
            <a:r>
              <a:rPr lang="cs-CZ" sz="1400" dirty="0" smtClean="0"/>
              <a:t>a MS</a:t>
            </a:r>
            <a:r>
              <a:rPr lang="cs-CZ" sz="1400" dirty="0"/>
              <a:t>: 150 Kč/hod), </a:t>
            </a:r>
            <a:endParaRPr lang="cs-CZ" sz="1400" dirty="0" smtClean="0"/>
          </a:p>
          <a:p>
            <a:pPr algn="just"/>
            <a:r>
              <a:rPr lang="cs-CZ" sz="1600" dirty="0"/>
              <a:t>sociální a zdravotní pojištění,</a:t>
            </a:r>
          </a:p>
          <a:p>
            <a:pPr algn="just"/>
            <a:r>
              <a:rPr lang="cs-CZ" sz="1600" dirty="0" smtClean="0"/>
              <a:t>materiální </a:t>
            </a:r>
            <a:r>
              <a:rPr lang="cs-CZ" sz="1600" dirty="0"/>
              <a:t>náklady (materiál, drobný hmotný a nehmotný majetek, knihy, software-materiál aj.),</a:t>
            </a:r>
          </a:p>
          <a:p>
            <a:pPr algn="just"/>
            <a:r>
              <a:rPr lang="cs-CZ" sz="1600" dirty="0" smtClean="0"/>
              <a:t>náklady </a:t>
            </a:r>
            <a:r>
              <a:rPr lang="cs-CZ" sz="1600" dirty="0"/>
              <a:t>na služby (zakázky, konzultace, poradenství, knižní výpůjčky, publikační a ediční náklady, software-služby, vložné na domácích konferencích aj.),</a:t>
            </a:r>
          </a:p>
          <a:p>
            <a:pPr algn="just"/>
            <a:r>
              <a:rPr lang="cs-CZ" sz="1600" dirty="0" smtClean="0"/>
              <a:t>cestovní </a:t>
            </a:r>
            <a:r>
              <a:rPr lang="cs-CZ" sz="1600" dirty="0"/>
              <a:t>náklady, pokud přímo souvisejí s řešením projektu,</a:t>
            </a:r>
          </a:p>
          <a:p>
            <a:pPr algn="just"/>
            <a:r>
              <a:rPr lang="cs-CZ" sz="1600" dirty="0" smtClean="0"/>
              <a:t>ostatní </a:t>
            </a:r>
            <a:r>
              <a:rPr lang="cs-CZ" sz="1600" dirty="0"/>
              <a:t>osobní náklady na základě DPP pro členy řešitelského </a:t>
            </a:r>
            <a:r>
              <a:rPr lang="cs-CZ" sz="1600" dirty="0" smtClean="0"/>
              <a:t>týmu. </a:t>
            </a:r>
            <a:r>
              <a:rPr lang="cs-CZ" sz="1600" i="1" u="sng" dirty="0" smtClean="0"/>
              <a:t>Dohody </a:t>
            </a:r>
            <a:r>
              <a:rPr lang="cs-CZ" sz="1600" i="1" u="sng" dirty="0"/>
              <a:t>o provedení práce je možné proplácet jen v případě, že činnost, na kterou je dohoda napsána, nemá řešitel uvedenou ve své pracovní náplni (využívá se proto pouze pro výjimečné situace</a:t>
            </a:r>
            <a:r>
              <a:rPr lang="cs-CZ" sz="1600" i="1" u="sng" dirty="0" smtClean="0"/>
              <a:t>).</a:t>
            </a:r>
          </a:p>
          <a:p>
            <a:pPr algn="just"/>
            <a:r>
              <a:rPr lang="cs-CZ" sz="1600" dirty="0" smtClean="0"/>
              <a:t>režie </a:t>
            </a:r>
            <a:r>
              <a:rPr lang="cs-CZ" sz="1600" dirty="0"/>
              <a:t>(15 % z celkové částky určené na projekt).</a:t>
            </a:r>
          </a:p>
          <a:p>
            <a:pPr marL="0" indent="0" algn="just">
              <a:buNone/>
            </a:pPr>
            <a:endParaRPr lang="cs-CZ" sz="1000" dirty="0"/>
          </a:p>
          <a:p>
            <a:pPr marL="0" indent="0" algn="just">
              <a:buNone/>
            </a:pPr>
            <a:r>
              <a:rPr lang="cs-CZ" sz="1400" b="1" i="1" dirty="0"/>
              <a:t>Upozornění: </a:t>
            </a:r>
            <a:r>
              <a:rPr lang="cs-CZ" sz="1400" i="1" dirty="0"/>
              <a:t>při hodnocení přihlášek bude posuzována adekvátnost finančních požadavků a úměrnost finančních požadavků (včetně nároků na mzdy a stipendia) prostředkům, které má fakulta, resp. VŠE k dispozici na specifický výzkum.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04813"/>
            <a:ext cx="7715250" cy="1223962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66CCFF"/>
                </a:solidFill>
              </a:rPr>
              <a:t> </a:t>
            </a:r>
            <a:r>
              <a:rPr lang="cs-CZ" altLang="cs-CZ" sz="3200" dirty="0">
                <a:solidFill>
                  <a:srgbClr val="66CCFF"/>
                </a:solidFill>
              </a:rPr>
              <a:t>IGS 2020</a:t>
            </a:r>
            <a:r>
              <a:rPr lang="cs-CZ" altLang="cs-CZ" sz="3200" u="sng" dirty="0">
                <a:solidFill>
                  <a:srgbClr val="000099"/>
                </a:solidFill>
              </a:rPr>
              <a:t>                  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08519" y="1557338"/>
            <a:ext cx="9252520" cy="4895850"/>
          </a:xfrm>
        </p:spPr>
        <p:txBody>
          <a:bodyPr/>
          <a:lstStyle/>
          <a:p>
            <a:pPr marL="457200" lvl="1" indent="0" algn="ctr" eaLnBrk="1" hangingPunct="1">
              <a:spcBef>
                <a:spcPct val="40000"/>
              </a:spcBef>
              <a:buNone/>
            </a:pPr>
            <a:r>
              <a:rPr lang="cs-CZ" altLang="cs-CZ" sz="2000" b="1" i="1" u="sng" dirty="0"/>
              <a:t>Na co je nutné dát pozor při tvorbě přihlášky</a:t>
            </a:r>
          </a:p>
          <a:p>
            <a:pPr marL="457200" lvl="1" indent="0" eaLnBrk="1" hangingPunct="1">
              <a:spcBef>
                <a:spcPct val="40000"/>
              </a:spcBef>
              <a:buNone/>
            </a:pPr>
            <a:endParaRPr lang="cs-CZ" altLang="cs-CZ" sz="2400" b="1" dirty="0" smtClean="0"/>
          </a:p>
          <a:p>
            <a:pPr marL="457200" lvl="1" indent="0" eaLnBrk="1" hangingPunct="1">
              <a:spcBef>
                <a:spcPct val="40000"/>
              </a:spcBef>
              <a:buNone/>
            </a:pPr>
            <a:r>
              <a:rPr lang="cs-CZ" altLang="cs-CZ" sz="2400" b="1" dirty="0" smtClean="0"/>
              <a:t>Tvorba </a:t>
            </a:r>
            <a:r>
              <a:rPr lang="cs-CZ" altLang="cs-CZ" sz="2400" b="1" dirty="0"/>
              <a:t>rozpočtu</a:t>
            </a:r>
          </a:p>
          <a:p>
            <a:pPr lvl="1" algn="just" eaLnBrk="1" hangingPunct="1">
              <a:spcBef>
                <a:spcPct val="40000"/>
              </a:spcBef>
              <a:buFont typeface="Arial" panose="020B0604020202020204" pitchFamily="34" charset="0"/>
              <a:buChar char="•"/>
            </a:pPr>
            <a:r>
              <a:rPr lang="cs-CZ" altLang="cs-CZ" sz="2000" dirty="0"/>
              <a:t>Podíl stipendií studentů na celkových osobních nákladech (včetně stipendií) musí činit více než 60 % pro pokračující víceleté projekty, nejméně 75 % pro nové projekty.</a:t>
            </a:r>
          </a:p>
          <a:p>
            <a:pPr lvl="1" algn="just" eaLnBrk="1" hangingPunct="1">
              <a:spcBef>
                <a:spcPct val="40000"/>
              </a:spcBef>
              <a:buFont typeface="Arial" panose="020B0604020202020204" pitchFamily="34" charset="0"/>
              <a:buChar char="•"/>
            </a:pPr>
            <a:r>
              <a:rPr lang="cs-CZ" altLang="cs-CZ" sz="2000" dirty="0"/>
              <a:t>Finanční prostředky z grantu jsou určeny studentům a akademickým pracovníkům VŠE, kteří jsou v projektu uvedeni </a:t>
            </a:r>
            <a:r>
              <a:rPr lang="cs-CZ" altLang="cs-CZ" sz="2000" b="1" dirty="0"/>
              <a:t>jmenovitě.</a:t>
            </a:r>
            <a:r>
              <a:rPr lang="cs-CZ" altLang="cs-CZ" sz="2000" dirty="0"/>
              <a:t> O rozšíření týmu a změny v rozpočtu je nutné žádat GRF.</a:t>
            </a:r>
          </a:p>
          <a:p>
            <a:pPr lvl="1" algn="just" eaLnBrk="1" hangingPunct="1">
              <a:spcBef>
                <a:spcPct val="40000"/>
              </a:spcBef>
              <a:buFont typeface="Arial" panose="020B0604020202020204" pitchFamily="34" charset="0"/>
              <a:buChar char="•"/>
            </a:pPr>
            <a:r>
              <a:rPr lang="cs-CZ" altLang="cs-CZ" sz="2000" dirty="0"/>
              <a:t>Z grantu nelze hradit vzdělávací akce jako studijní pobyty, stáže aj., pedagogickou ani administrativní činnost. </a:t>
            </a:r>
            <a:r>
              <a:rPr lang="cs-CZ" altLang="cs-CZ" sz="2000" dirty="0" smtClean="0"/>
              <a:t>Z grantu lze hradit pouze neinvestiční náklady.</a:t>
            </a:r>
            <a:endParaRPr lang="cs-CZ" altLang="cs-CZ" sz="2000" dirty="0"/>
          </a:p>
          <a:p>
            <a:pPr marL="457200" lvl="1" indent="0" eaLnBrk="1" hangingPunct="1">
              <a:spcBef>
                <a:spcPct val="40000"/>
              </a:spcBef>
              <a:buNone/>
            </a:pPr>
            <a:endParaRPr lang="cs-CZ" altLang="cs-CZ" sz="1200" dirty="0"/>
          </a:p>
          <a:p>
            <a:pPr marL="457200" lvl="1" indent="0" eaLnBrk="1" hangingPunct="1">
              <a:spcBef>
                <a:spcPct val="40000"/>
              </a:spcBef>
              <a:buNone/>
            </a:pPr>
            <a:endParaRPr lang="cs-CZ" altLang="cs-CZ" dirty="0">
              <a:solidFill>
                <a:srgbClr val="FF0000"/>
              </a:solidFill>
            </a:endParaRPr>
          </a:p>
          <a:p>
            <a:pPr lvl="1" eaLnBrk="1" hangingPunct="1">
              <a:spcBef>
                <a:spcPct val="40000"/>
              </a:spcBef>
              <a:buFont typeface="Wingdings" panose="05000000000000000000" pitchFamily="2" charset="2"/>
              <a:buChar char="§"/>
            </a:pPr>
            <a:endParaRPr lang="cs-CZ" altLang="cs-CZ" dirty="0">
              <a:solidFill>
                <a:schemeClr val="accent2"/>
              </a:solidFill>
            </a:endParaRPr>
          </a:p>
          <a:p>
            <a:pPr eaLnBrk="1" hangingPunct="1"/>
            <a:endParaRPr lang="cs-CZ" altLang="cs-CZ" sz="3200" dirty="0">
              <a:solidFill>
                <a:schemeClr val="accent2"/>
              </a:solidFill>
            </a:endParaRP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395288" y="765175"/>
            <a:ext cx="0" cy="8636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179388" y="1341438"/>
            <a:ext cx="5832475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nitrni_stranka">
  <a:themeElements>
    <a:clrScheme name="vnitrni_strank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nitrni_strank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Pct val="115000"/>
          <a:buFont typeface="Wingdings" pitchFamily="2" charset="2"/>
          <a:buChar char="§"/>
          <a:tabLst/>
          <a:defRPr kumimoji="0" lang="cs-CZ" sz="2000" b="0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Pct val="115000"/>
          <a:buFont typeface="Wingdings" pitchFamily="2" charset="2"/>
          <a:buChar char="§"/>
          <a:tabLst/>
          <a:defRPr kumimoji="0" lang="cs-CZ" sz="2000" b="0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nitrni_strank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nitrni_strank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nitrni_strank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nitrni_strank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nitrni_strank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nitrni_strank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nitrni_strank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nitrni_strank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nitrni_strank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nitrni_strank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nitrni_strank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nitrni_strank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ulni stranka">
  <a:themeElements>
    <a:clrScheme name="Titulni strank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ulni strank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Pct val="115000"/>
          <a:buFont typeface="Wingdings" pitchFamily="2" charset="2"/>
          <a:buChar char="§"/>
          <a:tabLst/>
          <a:defRPr kumimoji="0" lang="cs-CZ" sz="2000" b="0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Pct val="115000"/>
          <a:buFont typeface="Wingdings" pitchFamily="2" charset="2"/>
          <a:buChar char="§"/>
          <a:tabLst/>
          <a:defRPr kumimoji="0" lang="cs-CZ" sz="2000" b="0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itulni strank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ulni strank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ulni strank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ulni strank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ulni strank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ulni strank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ulni strank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ulni strank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ulni strank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ulni strank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ulni strank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ulni strank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21FD6B6CB65824481BE4310FAA63C27" ma:contentTypeVersion="11" ma:contentTypeDescription="Vytvoří nový dokument" ma:contentTypeScope="" ma:versionID="bdab95ce511c12b0ed6adac5dc37b946">
  <xsd:schema xmlns:xsd="http://www.w3.org/2001/XMLSchema" xmlns:xs="http://www.w3.org/2001/XMLSchema" xmlns:p="http://schemas.microsoft.com/office/2006/metadata/properties" xmlns:ns3="ae9b09a0-9957-4b8e-85eb-d0bcd4e7f918" xmlns:ns4="c8f3f63d-fc1c-403a-8e61-479190f43795" targetNamespace="http://schemas.microsoft.com/office/2006/metadata/properties" ma:root="true" ma:fieldsID="f9818529607f338ccd4bc8ee2da005b7" ns3:_="" ns4:_="">
    <xsd:import namespace="ae9b09a0-9957-4b8e-85eb-d0bcd4e7f918"/>
    <xsd:import namespace="c8f3f63d-fc1c-403a-8e61-479190f4379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3:SharedWithDetails" minOccurs="0"/>
                <xsd:element ref="ns3:SharingHintHash" minOccurs="0"/>
                <xsd:element ref="ns4:MediaServiceDateTaken" minOccurs="0"/>
                <xsd:element ref="ns4:MediaServiceGenerationTime" minOccurs="0"/>
                <xsd:element ref="ns4:MediaServiceEventHashCode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9b09a0-9957-4b8e-85eb-d0bcd4e7f91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f3f63d-fc1c-403a-8e61-479190f437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3A53F56-1F8B-48A3-8119-D5EEBA022BF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F11AF6-7858-44D0-9EDA-671D016CF4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e9b09a0-9957-4b8e-85eb-d0bcd4e7f918"/>
    <ds:schemaRef ds:uri="c8f3f63d-fc1c-403a-8e61-479190f437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BAFEF06-40A9-4525-A6CC-E868D22C1401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ae9b09a0-9957-4b8e-85eb-d0bcd4e7f918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c8f3f63d-fc1c-403a-8e61-479190f4379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2454</TotalTime>
  <Words>1043</Words>
  <Application>Microsoft Office PowerPoint</Application>
  <PresentationFormat>Předvádění na obrazovce (4:3)</PresentationFormat>
  <Paragraphs>138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Calibri</vt:lpstr>
      <vt:lpstr>Courier New</vt:lpstr>
      <vt:lpstr>Times New Roman</vt:lpstr>
      <vt:lpstr>Wingdings</vt:lpstr>
      <vt:lpstr>vnitrni_stranka</vt:lpstr>
      <vt:lpstr>Titulni stranka</vt:lpstr>
      <vt:lpstr>Interní grantová soutěž 2020 (IGS 2020)</vt:lpstr>
      <vt:lpstr> IGS 2020                 </vt:lpstr>
      <vt:lpstr>Prezentace aplikace PowerPoint</vt:lpstr>
      <vt:lpstr> IGS 2020                   </vt:lpstr>
      <vt:lpstr> IGS 2020                   </vt:lpstr>
      <vt:lpstr> IGS 2020                  </vt:lpstr>
      <vt:lpstr> IGS 2020                  </vt:lpstr>
      <vt:lpstr> IGS 2020              </vt:lpstr>
      <vt:lpstr> IGS 2020                   </vt:lpstr>
      <vt:lpstr> IGS 2020                </vt:lpstr>
      <vt:lpstr>Prezentace aplikace PowerPoint</vt:lpstr>
      <vt:lpstr>IGS 2020</vt:lpstr>
      <vt:lpstr>IGS 2020</vt:lpstr>
      <vt:lpstr> IGS 2020           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</dc:creator>
  <cp:lastModifiedBy>Martina Sušánková</cp:lastModifiedBy>
  <cp:revision>310</cp:revision>
  <cp:lastPrinted>2016-10-12T13:09:27Z</cp:lastPrinted>
  <dcterms:created xsi:type="dcterms:W3CDTF">2008-08-24T19:35:02Z</dcterms:created>
  <dcterms:modified xsi:type="dcterms:W3CDTF">2019-10-16T07:25:54Z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0x010100E21FD6B6CB65824481BE4310FAA63C27</vt:lpwstr>
  </property>
</Properties>
</file>