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7"/>
  </p:notesMasterIdLst>
  <p:handoutMasterIdLst>
    <p:handoutMasterId r:id="rId18"/>
  </p:handoutMasterIdLst>
  <p:sldIdLst>
    <p:sldId id="257" r:id="rId3"/>
    <p:sldId id="277" r:id="rId4"/>
    <p:sldId id="256" r:id="rId5"/>
    <p:sldId id="267" r:id="rId6"/>
    <p:sldId id="268" r:id="rId7"/>
    <p:sldId id="269" r:id="rId8"/>
    <p:sldId id="272" r:id="rId9"/>
    <p:sldId id="273" r:id="rId10"/>
    <p:sldId id="275" r:id="rId11"/>
    <p:sldId id="276" r:id="rId12"/>
    <p:sldId id="278" r:id="rId13"/>
    <p:sldId id="279" r:id="rId14"/>
    <p:sldId id="280" r:id="rId15"/>
    <p:sldId id="274" r:id="rId16"/>
  </p:sldIdLst>
  <p:sldSz cx="9144000" cy="6858000" type="screen4x3"/>
  <p:notesSz cx="6797675" cy="987425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BBF1"/>
    <a:srgbClr val="000099"/>
    <a:srgbClr val="EAEAEA"/>
    <a:srgbClr val="5F5F5F"/>
    <a:srgbClr val="0099FF"/>
    <a:srgbClr val="33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2012" autoAdjust="0"/>
  </p:normalViewPr>
  <p:slideViewPr>
    <p:cSldViewPr>
      <p:cViewPr varScale="1">
        <p:scale>
          <a:sx n="81" d="100"/>
          <a:sy n="81" d="100"/>
        </p:scale>
        <p:origin x="154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98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C0A05AA0-4B94-493C-9303-1AF997E6A3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208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689771"/>
            <a:ext cx="5438748" cy="444318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CC0CE2FD-5B42-4F8D-8874-68FA0DE07E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6396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714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0984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81075"/>
            <a:ext cx="1943100" cy="54006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088" y="981075"/>
            <a:ext cx="5681662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0752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981075"/>
            <a:ext cx="713898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27088" y="2503488"/>
            <a:ext cx="3811587" cy="38782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503488"/>
            <a:ext cx="3813175" cy="38782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7594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26038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174502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03100063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087733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4975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51428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33823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17957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862566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5651664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48315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72313" y="2205038"/>
            <a:ext cx="2057400" cy="60483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2205038"/>
            <a:ext cx="6019800" cy="60483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25027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7211364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2503488"/>
            <a:ext cx="3811587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503488"/>
            <a:ext cx="3813175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49492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5514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27404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486503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8479789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9814966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981075"/>
            <a:ext cx="71389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cs-CZ" smtClean="0"/>
              <a:t>LOREM IPSUM </a:t>
            </a:r>
            <a:br>
              <a:rPr lang="da-DK" altLang="cs-CZ" smtClean="0"/>
            </a:br>
            <a:r>
              <a:rPr lang="da-DK" altLang="cs-CZ" smtClean="0"/>
              <a:t>DOLOR SIT AMET </a:t>
            </a:r>
            <a:endParaRPr lang="cs-CZ" altLang="cs-CZ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503488"/>
            <a:ext cx="7777162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consectetuer adipiscing mi et       </a:t>
            </a:r>
          </a:p>
          <a:p>
            <a:pPr lvl="0"/>
            <a:r>
              <a:rPr lang="cs-CZ" altLang="cs-CZ" smtClean="0"/>
              <a:t>erat praesent imperdiet, elit nec tempor </a:t>
            </a:r>
          </a:p>
          <a:p>
            <a:pPr lvl="0"/>
            <a:r>
              <a:rPr lang="cs-CZ" altLang="cs-CZ" smtClean="0"/>
              <a:t>semper tempor imperdiet pellentesque </a:t>
            </a:r>
          </a:p>
          <a:p>
            <a:pPr lvl="0"/>
            <a:r>
              <a:rPr lang="cs-CZ" altLang="cs-CZ" smtClean="0"/>
              <a:t>turpis suspendisse tellus       </a:t>
            </a:r>
          </a:p>
          <a:p>
            <a:pPr lvl="0"/>
            <a:r>
              <a:rPr lang="cs-CZ" altLang="cs-CZ" smtClean="0"/>
              <a:t>elit nec tempor semper semper tempor imperdiet pellentesque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1BBF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205038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TITULNÍ STÁNKY</a:t>
            </a:r>
            <a:br>
              <a:rPr lang="cs-CZ" altLang="cs-CZ" smtClean="0"/>
            </a:br>
            <a:r>
              <a:rPr lang="cs-CZ" altLang="cs-CZ" smtClean="0"/>
              <a:t>NA DVA ŘÁDKY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37274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Podtitulek na jeden řádek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veda.vse.cz/wp-content/uploads/page/1138/N&#225;m&#283;ty-pro-hodnocen&#237;-z&#225;v&#283;re&#269;n&#253;ch-zpr&#225;v-studentsk&#253;ch-v&#283;deck&#253;ch-projekt&#367;.doc" TargetMode="External"/><Relationship Id="rId3" Type="http://schemas.openxmlformats.org/officeDocument/2006/relationships/hyperlink" Target="https://veda.vse.cz/wp-content/uploads/page/1138/Vyhl&#225;&#353;en&#237;-Intern&#237;-grantov&#233;-sout&#283;&#382;e-2019-1.doc" TargetMode="External"/><Relationship Id="rId7" Type="http://schemas.openxmlformats.org/officeDocument/2006/relationships/hyperlink" Target="https://veda.vse.cz/wp-content/uploads/page/1138/Krit&#233;ria-hodnocen&#237;-n&#225;vrh&#367;-projekt&#367;-na-podporu-organizace-studentsk&#233;-v&#283;deck&#233;-konference-.doc" TargetMode="External"/><Relationship Id="rId2" Type="http://schemas.openxmlformats.org/officeDocument/2006/relationships/hyperlink" Target="https://veda.vse.cz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veda.vse.cz/wp-content/uploads/page/1138/Krit&#233;ria-hodnocen&#237;-n&#225;vrh&#367;-studentsk&#253;ch-v&#283;deck&#253;ch-projekt&#367;.doc" TargetMode="External"/><Relationship Id="rId11" Type="http://schemas.openxmlformats.org/officeDocument/2006/relationships/hyperlink" Target="https://veda.vse.cz/wp-content/uploads/page/1138/FAQ.doc" TargetMode="External"/><Relationship Id="rId5" Type="http://schemas.openxmlformats.org/officeDocument/2006/relationships/hyperlink" Target="https://veda.vse.cz/wp-content/uploads/page/1138/Pravidla-intern&#237;-grantov&#233;-sout&#283;&#382;e-na-Vysok&#233;-&#353;kole-ekonomick&#233;-v-Praze.doc" TargetMode="External"/><Relationship Id="rId10" Type="http://schemas.openxmlformats.org/officeDocument/2006/relationships/hyperlink" Target="https://veda.vse.cz/wp-content/uploads/page/1138/Grantov&#233;-rady-fakult.xls" TargetMode="External"/><Relationship Id="rId4" Type="http://schemas.openxmlformats.org/officeDocument/2006/relationships/hyperlink" Target="https://veda.vse.cz/wp-content/uploads/page/1138/Harmonogram-Intern&#237;-grantov&#233;-sout&#283;&#382;e-2019.doc" TargetMode="External"/><Relationship Id="rId9" Type="http://schemas.openxmlformats.org/officeDocument/2006/relationships/hyperlink" Target="https://veda.vse.cz/wp-content/uploads/page/1138/Grantov&#225;-komise.xl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>
                <a:solidFill>
                  <a:schemeClr val="tx1"/>
                </a:solidFill>
              </a:rPr>
              <a:t>Interní grantová soutěž 2019</a:t>
            </a:r>
            <a:br>
              <a:rPr lang="cs-CZ" altLang="cs-CZ" dirty="0" smtClean="0">
                <a:solidFill>
                  <a:schemeClr val="tx1"/>
                </a:solidFill>
              </a:rPr>
            </a:br>
            <a:r>
              <a:rPr lang="cs-CZ" altLang="cs-CZ" sz="3600" dirty="0" smtClean="0">
                <a:solidFill>
                  <a:schemeClr val="tx1"/>
                </a:solidFill>
              </a:rPr>
              <a:t>(IGS 2019)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4005064"/>
            <a:ext cx="7776343" cy="4824413"/>
          </a:xfrm>
        </p:spPr>
        <p:txBody>
          <a:bodyPr/>
          <a:lstStyle/>
          <a:p>
            <a:pPr algn="ctr" eaLnBrk="1" hangingPunct="1"/>
            <a:r>
              <a:rPr lang="cs-CZ" altLang="cs-CZ" sz="3200" b="1" dirty="0" smtClean="0"/>
              <a:t>Základní informace</a:t>
            </a:r>
          </a:p>
          <a:p>
            <a:pPr algn="ctr"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/>
              <a:t>Mgr. Galina Cimová, CSc.</a:t>
            </a:r>
            <a:endParaRPr lang="cs-CZ" altLang="cs-CZ" sz="2400" dirty="0"/>
          </a:p>
          <a:p>
            <a:pPr algn="ctr" eaLnBrk="1" hangingPunct="1"/>
            <a:endParaRPr lang="cs-CZ" altLang="cs-CZ" sz="44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3600" dirty="0" smtClean="0">
                <a:solidFill>
                  <a:srgbClr val="66CCFF"/>
                </a:solidFill>
              </a:rPr>
              <a:t> IGS 2019</a:t>
            </a:r>
            <a:r>
              <a:rPr lang="cs-CZ" altLang="cs-CZ" sz="3600" u="sng" dirty="0" smtClean="0">
                <a:solidFill>
                  <a:srgbClr val="000099"/>
                </a:solidFill>
              </a:rPr>
              <a:t>               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2" y="1628775"/>
            <a:ext cx="8280769" cy="4752553"/>
          </a:xfrm>
        </p:spPr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4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co je nutné dát pozor při tvorbě </a:t>
            </a:r>
            <a:r>
              <a:rPr lang="cs-CZ" sz="24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přihlášky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ublikační výstupy</a:t>
            </a:r>
            <a:endParaRPr lang="cs-CZ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studentský vědecký projekt musí mít publikační výstup. Úroveň předpokládaného publikačního výstupu je hodnocena podle stupnice uvedené v </a:t>
            </a: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Kritériích hodnocení </a:t>
            </a: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návrhů projektů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</a:t>
            </a: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IGS </a:t>
            </a:r>
            <a:r>
              <a:rPr lang="cs-CZ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Výstupy by měly odpovídat výstupům uvedeným v grantové přihlášce. Při nesplnění publikačních závazků bude projekt hodnocen jako „splněný s věcnou výhradou (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výhrady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publikačním výstupům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)“ (více na </a:t>
            </a: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IGS </a:t>
            </a:r>
            <a:r>
              <a:rPr lang="cs-CZ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2019,</a:t>
            </a:r>
            <a:r>
              <a:rPr lang="cs-CZ" sz="2000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Pravidla IGS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opětovné žádosti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podporu nového projektu musí navrhovatel doložit publikační výstupy z předchozího projektu podporovaného z prostředků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IGS.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V </a:t>
            </a:r>
            <a:r>
              <a:rPr lang="cs-CZ" altLang="cs-CZ" sz="2000" b="1" dirty="0">
                <a:latin typeface="Calibri" panose="020F0502020204030204" pitchFamily="34" charset="0"/>
              </a:rPr>
              <a:t>publikačních výstupech musí být uvedeno, že práce byla uskutečněna za finanční podpory Interní grantové agentury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VŠE  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včetně  čísla </a:t>
            </a:r>
            <a:r>
              <a:rPr lang="cs-CZ" altLang="cs-CZ" sz="2000" b="1" dirty="0">
                <a:latin typeface="Calibri" panose="020F0502020204030204" pitchFamily="34" charset="0"/>
              </a:rPr>
              <a:t>projektu.</a:t>
            </a:r>
          </a:p>
          <a:p>
            <a:pPr algn="ctr"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endParaRPr lang="cs-CZ" altLang="cs-CZ" b="1" dirty="0" smtClean="0">
              <a:solidFill>
                <a:srgbClr val="000099"/>
              </a:solidFill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39552" y="980728"/>
            <a:ext cx="8424936" cy="503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b="1" kern="0" dirty="0">
                <a:solidFill>
                  <a:srgbClr val="66CCFF"/>
                </a:solidFill>
                <a:latin typeface="Arial"/>
                <a:ea typeface="+mj-ea"/>
                <a:cs typeface="+mj-cs"/>
              </a:rPr>
              <a:t> IGS </a:t>
            </a:r>
            <a:r>
              <a:rPr lang="cs-CZ" altLang="cs-CZ" sz="3600" b="1" kern="0" dirty="0" smtClean="0">
                <a:solidFill>
                  <a:srgbClr val="66CCFF"/>
                </a:solidFill>
                <a:latin typeface="Arial"/>
                <a:ea typeface="+mj-ea"/>
                <a:cs typeface="+mj-cs"/>
              </a:rPr>
              <a:t>2019</a:t>
            </a:r>
          </a:p>
          <a:p>
            <a:pPr algn="ctr">
              <a:buNone/>
            </a:pPr>
            <a:r>
              <a:rPr lang="cs-CZ" altLang="cs-CZ" sz="3200" b="1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Sankce</a:t>
            </a:r>
          </a:p>
          <a:p>
            <a:pPr algn="just">
              <a:buNone/>
            </a:pPr>
            <a:r>
              <a:rPr lang="cs-CZ" altLang="cs-CZ" sz="2400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GK </a:t>
            </a:r>
            <a:r>
              <a:rPr lang="cs-CZ" altLang="cs-CZ" sz="2400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je oprávněna vyloučit v další grantové </a:t>
            </a:r>
            <a:r>
              <a:rPr lang="cs-CZ" altLang="cs-CZ" sz="2400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soutěži </a:t>
            </a:r>
            <a:r>
              <a:rPr lang="cs-CZ" altLang="cs-CZ" sz="2400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přihlášku navrhovatele, jehož projekt v předchozích letech byl hodnocen jako „splněný s věcnou výhradou“, „splněný </a:t>
            </a:r>
            <a:r>
              <a:rPr lang="cs-CZ" altLang="cs-CZ" sz="2400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 výhradou </a:t>
            </a:r>
            <a:r>
              <a:rPr lang="cs-CZ" altLang="cs-CZ" sz="2400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k hospodaření“ nebo „nesplněný“. Pokud bylo splnění projektu </a:t>
            </a:r>
            <a:r>
              <a:rPr lang="cs-CZ" altLang="cs-CZ" sz="2400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v </a:t>
            </a:r>
            <a:r>
              <a:rPr lang="cs-CZ" altLang="cs-CZ" sz="2400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předchozích letech hodnoceno „s věcnou výhradou“ nebo </a:t>
            </a:r>
            <a:r>
              <a:rPr lang="cs-CZ" altLang="cs-CZ" sz="2400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jako „splněný </a:t>
            </a:r>
            <a:r>
              <a:rPr lang="cs-CZ" altLang="cs-CZ" sz="2400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 výhradou k hospodaření“, bude řešiteli zamítnut návrh projektu IGS po dobu 3 let, při hodnocení „nesplněno“ po dobu 5 let.</a:t>
            </a:r>
          </a:p>
          <a:p>
            <a:pPr algn="just">
              <a:buNone/>
            </a:pPr>
            <a:r>
              <a:rPr lang="cs-CZ" altLang="cs-CZ" i="1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V případě, že řešitel ještě čeká na přijetí některého či některých slíbených výstupů k tisku, může mu GRF uložit lhůtu, do kdy mají být závazky ohledně publikačních výstupů splněny. Pokud řešitel závazky ve stanovené lhůtě splní, sankce </a:t>
            </a:r>
            <a:r>
              <a:rPr lang="cs-CZ" altLang="cs-CZ" i="1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nebudou </a:t>
            </a:r>
            <a:r>
              <a:rPr lang="cs-CZ" altLang="cs-CZ" i="1" kern="0" dirty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uplatněny. </a:t>
            </a:r>
            <a:endParaRPr lang="cs-CZ" altLang="cs-CZ" i="1" kern="0" dirty="0" smtClean="0">
              <a:solidFill>
                <a:schemeClr val="tx1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671581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81075"/>
            <a:ext cx="7210499" cy="647725"/>
          </a:xfrm>
        </p:spPr>
        <p:txBody>
          <a:bodyPr/>
          <a:lstStyle/>
          <a:p>
            <a:r>
              <a:rPr lang="cs-CZ" sz="3600" dirty="0" smtClean="0">
                <a:solidFill>
                  <a:srgbClr val="41BBF1"/>
                </a:solidFill>
              </a:rPr>
              <a:t>IGS 2019</a:t>
            </a:r>
            <a:endParaRPr lang="cs-CZ" sz="3600" dirty="0">
              <a:solidFill>
                <a:srgbClr val="41BBF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397" y="1622135"/>
            <a:ext cx="7704856" cy="475252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Podání </a:t>
            </a:r>
            <a:r>
              <a:rPr lang="cs-CZ" sz="2400" b="1" dirty="0"/>
              <a:t>přihlášky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Grantová </a:t>
            </a:r>
            <a:r>
              <a:rPr lang="cs-CZ" sz="2000" dirty="0"/>
              <a:t>přihláška se podává </a:t>
            </a:r>
            <a:r>
              <a:rPr lang="cs-CZ" sz="2000" u="sng" dirty="0"/>
              <a:t>přes </a:t>
            </a:r>
            <a:r>
              <a:rPr lang="cs-CZ" sz="2000" u="sng" dirty="0" smtClean="0"/>
              <a:t>administrátora</a:t>
            </a:r>
            <a:r>
              <a:rPr lang="cs-CZ" sz="2000" dirty="0" smtClean="0"/>
              <a:t>* </a:t>
            </a:r>
            <a:r>
              <a:rPr lang="cs-CZ" sz="2000" dirty="0"/>
              <a:t>na elektronickém formuláři prostřednictvím </a:t>
            </a:r>
            <a:r>
              <a:rPr lang="cs-CZ" sz="2000" dirty="0" smtClean="0"/>
              <a:t>InSIS VŠE. </a:t>
            </a:r>
            <a:r>
              <a:rPr lang="cs-CZ" sz="2000" dirty="0"/>
              <a:t>Kopie přihlášky v listinné podobě se podává administrátorovi na fakultě navrhovatele, resp. na oddělení vědy a výzkumu v případě mezifakultních projektů, jsou-li vyhlášeny. Součástí grantové přihlášky je </a:t>
            </a:r>
            <a:r>
              <a:rPr lang="cs-CZ" sz="2000" b="1" i="1" dirty="0"/>
              <a:t>Karta </a:t>
            </a:r>
            <a:r>
              <a:rPr lang="cs-CZ" sz="2000" b="1" i="1" dirty="0" smtClean="0"/>
              <a:t>projektu IGS </a:t>
            </a:r>
            <a:r>
              <a:rPr lang="cs-CZ" sz="1800" i="1" dirty="0" smtClean="0"/>
              <a:t>(</a:t>
            </a:r>
            <a:r>
              <a:rPr lang="cs-CZ" sz="1800" i="1" dirty="0"/>
              <a:t>k</a:t>
            </a:r>
            <a:r>
              <a:rPr lang="cs-CZ" sz="1800" i="1" dirty="0" smtClean="0"/>
              <a:t> nalezení</a:t>
            </a:r>
            <a:r>
              <a:rPr lang="cs-CZ" sz="1800" dirty="0" smtClean="0"/>
              <a:t> </a:t>
            </a:r>
            <a:r>
              <a:rPr lang="cs-CZ" sz="1800" dirty="0"/>
              <a:t>ve složce </a:t>
            </a:r>
            <a:r>
              <a:rPr lang="cs-CZ" sz="1800" b="1" i="1" dirty="0" smtClean="0"/>
              <a:t>Interní grantová soutěž - Užitečné informace</a:t>
            </a:r>
            <a:r>
              <a:rPr lang="cs-CZ" sz="1800" i="1" dirty="0" smtClean="0"/>
              <a:t>)</a:t>
            </a:r>
            <a:r>
              <a:rPr lang="cs-CZ" sz="1800" b="1" dirty="0" smtClean="0"/>
              <a:t>.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Návrh </a:t>
            </a:r>
            <a:r>
              <a:rPr lang="cs-CZ" sz="2000" dirty="0"/>
              <a:t>je posuzován z hlediska očekávaného přínosu projektu pro vědecký rozvoj fakulty a VŠE, úrovně předpokládaných publikačních výstupů, zpracování návrhu projektu a adekvátnosti finančních požadavků. </a:t>
            </a:r>
            <a:endParaRPr lang="cs-CZ" sz="2000" dirty="0" smtClean="0"/>
          </a:p>
          <a:p>
            <a:pPr algn="just">
              <a:buFontTx/>
              <a:buChar char="-"/>
            </a:pPr>
            <a:endParaRPr lang="cs-CZ" sz="2000" dirty="0" smtClean="0"/>
          </a:p>
          <a:p>
            <a:pPr marL="0" indent="0">
              <a:buNone/>
            </a:pPr>
            <a:r>
              <a:rPr lang="cs-CZ" sz="1800" dirty="0" smtClean="0"/>
              <a:t>* </a:t>
            </a:r>
            <a:r>
              <a:rPr lang="cs-CZ" sz="1800" i="1" dirty="0" smtClean="0"/>
              <a:t>administrátoři fakult jsou uvedeni v tabulce </a:t>
            </a:r>
            <a:r>
              <a:rPr lang="cs-CZ" sz="1800" b="1" u="sng" dirty="0" smtClean="0"/>
              <a:t>Grantové rady fakult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660039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B0F0"/>
                </a:solidFill>
              </a:rPr>
              <a:t>IGS </a:t>
            </a:r>
            <a:r>
              <a:rPr lang="cs-CZ" sz="3600" dirty="0" smtClean="0">
                <a:solidFill>
                  <a:srgbClr val="00B0F0"/>
                </a:solidFill>
              </a:rPr>
              <a:t>2019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060848"/>
            <a:ext cx="7751994" cy="4094286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/>
              <a:t>Projekty přijaté k financování</a:t>
            </a:r>
          </a:p>
          <a:p>
            <a:pPr marL="0" indent="0">
              <a:buNone/>
            </a:pPr>
            <a:r>
              <a:rPr lang="cs-CZ" sz="2400" u="sng" dirty="0" smtClean="0"/>
              <a:t>Postup při </a:t>
            </a:r>
            <a:r>
              <a:rPr lang="cs-CZ" sz="2400" u="sng" dirty="0" err="1" smtClean="0"/>
              <a:t>ř</a:t>
            </a:r>
            <a:r>
              <a:rPr lang="cs-CZ" sz="2400" b="1" i="1" dirty="0" err="1"/>
              <a:t>Zásady</a:t>
            </a:r>
            <a:r>
              <a:rPr lang="cs-CZ" sz="2400" b="1" i="1" dirty="0"/>
              <a:t> IGS </a:t>
            </a:r>
            <a:r>
              <a:rPr lang="cs-CZ" sz="2400" u="sng" dirty="0" err="1" smtClean="0"/>
              <a:t>ešení</a:t>
            </a:r>
            <a:r>
              <a:rPr lang="cs-CZ" sz="2400" u="sng" dirty="0" smtClean="0"/>
              <a:t> </a:t>
            </a:r>
            <a:r>
              <a:rPr lang="cs-CZ" sz="2400" u="sng" dirty="0" smtClean="0"/>
              <a:t>projektu</a:t>
            </a:r>
            <a:r>
              <a:rPr lang="cs-CZ" sz="2400" dirty="0" smtClean="0"/>
              <a:t>: viz </a:t>
            </a:r>
            <a:r>
              <a:rPr lang="cs-CZ" sz="2400" b="1" i="1" dirty="0" smtClean="0"/>
              <a:t>Pravidla IGS </a:t>
            </a:r>
            <a:r>
              <a:rPr lang="cs-CZ" sz="2400" dirty="0" smtClean="0"/>
              <a:t>ve </a:t>
            </a:r>
            <a:r>
              <a:rPr lang="cs-CZ" sz="2400" dirty="0"/>
              <a:t>složce </a:t>
            </a:r>
            <a:r>
              <a:rPr lang="cs-CZ" sz="2400" dirty="0" smtClean="0"/>
              <a:t>pro </a:t>
            </a:r>
            <a:r>
              <a:rPr lang="cs-CZ" sz="2400" dirty="0" smtClean="0"/>
              <a:t>příslušný rok vyhlášení</a:t>
            </a:r>
          </a:p>
          <a:p>
            <a:pPr marL="0" indent="0" algn="just">
              <a:buNone/>
            </a:pPr>
            <a:r>
              <a:rPr lang="cs-CZ" sz="2400" u="sng" dirty="0" smtClean="0"/>
              <a:t>Upozornění</a:t>
            </a:r>
            <a:r>
              <a:rPr lang="cs-CZ" sz="2400" dirty="0"/>
              <a:t>: Finanční prostředky na řešení projektu jsou poskytovány na základě </a:t>
            </a:r>
            <a:r>
              <a:rPr lang="cs-CZ" sz="2400" b="1" dirty="0"/>
              <a:t>smlouvy</a:t>
            </a:r>
            <a:r>
              <a:rPr lang="cs-CZ" sz="2400" dirty="0"/>
              <a:t> uzavřené mezi řešitelem a VŠE. </a:t>
            </a:r>
          </a:p>
          <a:p>
            <a:pPr marL="0" indent="0" algn="just">
              <a:buNone/>
            </a:pPr>
            <a:r>
              <a:rPr lang="cs-CZ" sz="2000" i="1" dirty="0" smtClean="0"/>
              <a:t>Podpisem smlouvy řešitel se zavazuje </a:t>
            </a:r>
            <a:r>
              <a:rPr lang="cs-CZ" sz="2000" i="1" dirty="0"/>
              <a:t>při řešení projektu dodržovat veškeré předpisy, opatření a pokyny s tím související a grantové prostředky čerpat řádně, hospodárně a v souladu s účely a cíli, stanovenými v projektu, a s obecně závaznými právními předpisy, předpisy VŠE, předpisy </a:t>
            </a:r>
            <a:r>
              <a:rPr lang="cs-CZ" sz="2000" i="1" dirty="0" smtClean="0"/>
              <a:t>fakulty a </a:t>
            </a:r>
            <a:r>
              <a:rPr lang="cs-CZ" sz="2000" i="1" dirty="0"/>
              <a:t>s Pravidly </a:t>
            </a:r>
            <a:r>
              <a:rPr lang="cs-CZ" sz="2000" i="1" dirty="0" smtClean="0"/>
              <a:t>IGS.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4709545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sz="3600" dirty="0" smtClean="0">
                <a:solidFill>
                  <a:srgbClr val="66CCFF"/>
                </a:solidFill>
              </a:rPr>
              <a:t> IGS 2019</a:t>
            </a:r>
            <a:r>
              <a:rPr lang="cs-CZ" altLang="cs-CZ" sz="3600" u="sng" dirty="0" smtClean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895850"/>
          </a:xfrm>
        </p:spPr>
        <p:txBody>
          <a:bodyPr/>
          <a:lstStyle/>
          <a:p>
            <a:pPr marL="0" indent="0" eaLnBrk="1" hangingPunct="1">
              <a:buNone/>
            </a:pPr>
            <a:endParaRPr lang="cs-CZ" altLang="cs-CZ" sz="2400" dirty="0" smtClean="0">
              <a:solidFill>
                <a:srgbClr val="000099"/>
              </a:solidFill>
            </a:endParaRPr>
          </a:p>
          <a:p>
            <a:pPr eaLnBrk="1" hangingPunct="1"/>
            <a:endParaRPr lang="cs-CZ" altLang="cs-CZ" dirty="0" smtClean="0">
              <a:solidFill>
                <a:srgbClr val="000099"/>
              </a:solidFill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8313" y="1557338"/>
            <a:ext cx="7704086" cy="506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altLang="cs-CZ" sz="2800" b="1" u="sng" dirty="0" smtClean="0">
                <a:solidFill>
                  <a:schemeClr val="tx1"/>
                </a:solidFill>
              </a:rPr>
              <a:t>Užitečné informace: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cs-CZ" altLang="cs-CZ" b="1" dirty="0" smtClean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altLang="cs-CZ" sz="2400" b="1" dirty="0" smtClean="0">
                <a:solidFill>
                  <a:schemeClr val="tx1"/>
                </a:solidFill>
              </a:rPr>
              <a:t>Kritéria </a:t>
            </a:r>
            <a:r>
              <a:rPr lang="cs-CZ" altLang="cs-CZ" sz="2400" b="1" dirty="0">
                <a:solidFill>
                  <a:schemeClr val="tx1"/>
                </a:solidFill>
              </a:rPr>
              <a:t>hodnocení návrhů studentských vědeckých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projektů </a:t>
            </a:r>
            <a:r>
              <a:rPr lang="cs-CZ" altLang="cs-CZ" sz="2400" dirty="0" smtClean="0">
                <a:solidFill>
                  <a:schemeClr val="tx1"/>
                </a:solidFill>
              </a:rPr>
              <a:t>(</a:t>
            </a:r>
            <a:r>
              <a:rPr lang="cs-CZ" altLang="cs-CZ" i="1" dirty="0" smtClean="0">
                <a:solidFill>
                  <a:schemeClr val="tx1"/>
                </a:solidFill>
              </a:rPr>
              <a:t>Zásady </a:t>
            </a:r>
            <a:r>
              <a:rPr lang="cs-CZ" altLang="cs-CZ" i="1" dirty="0">
                <a:solidFill>
                  <a:schemeClr val="tx1"/>
                </a:solidFill>
              </a:rPr>
              <a:t>IGS </a:t>
            </a:r>
            <a:r>
              <a:rPr lang="cs-CZ" altLang="cs-CZ" i="1" dirty="0" smtClean="0">
                <a:solidFill>
                  <a:schemeClr val="tx1"/>
                </a:solidFill>
              </a:rPr>
              <a:t>2019</a:t>
            </a:r>
            <a:r>
              <a:rPr lang="cs-CZ" altLang="cs-CZ" sz="2400" dirty="0" smtClean="0">
                <a:solidFill>
                  <a:schemeClr val="tx1"/>
                </a:solidFill>
              </a:rPr>
              <a:t>) </a:t>
            </a: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altLang="cs-CZ" sz="2400" b="1" dirty="0">
                <a:solidFill>
                  <a:schemeClr val="tx1"/>
                </a:solidFill>
              </a:rPr>
              <a:t>Kritéria hodnocení návrhů projektů na podporu organizace studentské vědecké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konference </a:t>
            </a:r>
            <a:r>
              <a:rPr lang="cs-CZ" altLang="cs-CZ" i="1" dirty="0" smtClean="0">
                <a:solidFill>
                  <a:schemeClr val="tx1"/>
                </a:solidFill>
              </a:rPr>
              <a:t>(</a:t>
            </a:r>
            <a:r>
              <a:rPr lang="cs-CZ" altLang="cs-CZ" i="1" dirty="0">
                <a:solidFill>
                  <a:schemeClr val="tx1"/>
                </a:solidFill>
              </a:rPr>
              <a:t>Zásady IGS </a:t>
            </a:r>
            <a:r>
              <a:rPr lang="cs-CZ" altLang="cs-CZ" i="1" dirty="0" smtClean="0">
                <a:solidFill>
                  <a:schemeClr val="tx1"/>
                </a:solidFill>
              </a:rPr>
              <a:t>2019) </a:t>
            </a:r>
          </a:p>
          <a:p>
            <a:pPr marL="0" lvl="1" indent="0" algn="just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cs-CZ" altLang="cs-CZ" sz="900" dirty="0" smtClean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altLang="cs-CZ" sz="2400" b="1" dirty="0" smtClean="0">
                <a:solidFill>
                  <a:schemeClr val="tx1"/>
                </a:solidFill>
              </a:rPr>
              <a:t>FAQ</a:t>
            </a:r>
            <a:r>
              <a:rPr lang="cs-CZ" altLang="cs-CZ" sz="2400" dirty="0" smtClean="0">
                <a:solidFill>
                  <a:schemeClr val="tx1"/>
                </a:solidFill>
              </a:rPr>
              <a:t> </a:t>
            </a:r>
            <a:r>
              <a:rPr lang="cs-CZ" altLang="cs-CZ" i="1" dirty="0" smtClean="0">
                <a:solidFill>
                  <a:schemeClr val="tx1"/>
                </a:solidFill>
              </a:rPr>
              <a:t>(</a:t>
            </a:r>
            <a:r>
              <a:rPr lang="cs-CZ" altLang="cs-CZ" i="1" dirty="0">
                <a:solidFill>
                  <a:schemeClr val="tx1"/>
                </a:solidFill>
              </a:rPr>
              <a:t>Zásady IGS </a:t>
            </a:r>
            <a:r>
              <a:rPr lang="cs-CZ" altLang="cs-CZ" i="1" dirty="0" smtClean="0">
                <a:solidFill>
                  <a:schemeClr val="tx1"/>
                </a:solidFill>
              </a:rPr>
              <a:t>2019) </a:t>
            </a:r>
            <a:endParaRPr lang="cs-CZ" altLang="cs-CZ" i="1" dirty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altLang="cs-CZ" sz="8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altLang="cs-CZ" sz="2400" b="1" dirty="0" smtClean="0">
                <a:solidFill>
                  <a:schemeClr val="tx1"/>
                </a:solidFill>
              </a:rPr>
              <a:t>Přehled projektů financovaných v předchozích letech </a:t>
            </a:r>
            <a:r>
              <a:rPr lang="cs-CZ" altLang="cs-CZ" dirty="0" smtClean="0">
                <a:solidFill>
                  <a:schemeClr val="tx1"/>
                </a:solidFill>
              </a:rPr>
              <a:t>(k nalezení ve složce </a:t>
            </a:r>
            <a:r>
              <a:rPr lang="cs-CZ" altLang="cs-CZ" b="1" i="1" dirty="0" smtClean="0">
                <a:solidFill>
                  <a:schemeClr val="tx1"/>
                </a:solidFill>
              </a:rPr>
              <a:t>Projekty IGS </a:t>
            </a:r>
            <a:r>
              <a:rPr lang="cs-CZ" altLang="cs-CZ" dirty="0" smtClean="0">
                <a:solidFill>
                  <a:schemeClr val="tx1"/>
                </a:solidFill>
              </a:rPr>
              <a:t>na stránkách </a:t>
            </a:r>
            <a:r>
              <a:rPr lang="cs-CZ" altLang="cs-CZ" b="1" i="1" dirty="0" smtClean="0">
                <a:solidFill>
                  <a:schemeClr val="tx1"/>
                </a:solidFill>
              </a:rPr>
              <a:t>Interní </a:t>
            </a:r>
            <a:r>
              <a:rPr lang="cs-CZ" altLang="cs-CZ" b="1" i="1" dirty="0">
                <a:solidFill>
                  <a:schemeClr val="tx1"/>
                </a:solidFill>
              </a:rPr>
              <a:t>grantová soutěž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  <a:endParaRPr lang="cs-CZ" altLang="cs-CZ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cs-CZ" altLang="cs-CZ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smtClean="0">
                <a:solidFill>
                  <a:schemeClr val="tx1"/>
                </a:solidFill>
              </a:rPr>
              <a:t>             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Děkuji za pozornost</a:t>
            </a:r>
            <a:endParaRPr lang="cs-CZ" alt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59632" y="1700808"/>
            <a:ext cx="7128792" cy="551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60000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Zásady studentské grantové soutěže (platné pro projekty zahájené od r.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2019) </a:t>
            </a:r>
          </a:p>
          <a:p>
            <a:pPr algn="ctr">
              <a:buSzPct val="60000"/>
              <a:buNone/>
            </a:pPr>
            <a:endParaRPr lang="cs-CZ" altLang="cs-CZ" sz="800" dirty="0" smtClean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r>
              <a:rPr lang="cs-CZ" altLang="cs-CZ" sz="1800" dirty="0" smtClean="0">
                <a:solidFill>
                  <a:schemeClr val="tx1"/>
                </a:solidFill>
              </a:rPr>
              <a:t>Kde hledat informace: na stránkách Oddělení vědy a výzkumu </a:t>
            </a:r>
          </a:p>
          <a:p>
            <a:pPr algn="ctr">
              <a:buSzPct val="60000"/>
              <a:buNone/>
            </a:pPr>
            <a:r>
              <a:rPr lang="cs-CZ" altLang="cs-CZ" sz="1800" dirty="0">
                <a:solidFill>
                  <a:schemeClr val="tx1"/>
                </a:solidFill>
                <a:hlinkClick r:id="rId2"/>
              </a:rPr>
              <a:t>https://veda.vse.cz</a:t>
            </a:r>
            <a:r>
              <a:rPr lang="cs-CZ" altLang="cs-CZ" sz="18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altLang="cs-CZ" sz="1800" dirty="0" smtClean="0">
                <a:solidFill>
                  <a:schemeClr val="tx1"/>
                </a:solidFill>
              </a:rPr>
              <a:t> , dále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r>
              <a:rPr lang="cs-CZ" altLang="cs-CZ" sz="1800" b="1" dirty="0" smtClean="0">
                <a:solidFill>
                  <a:schemeClr val="tx1"/>
                </a:solidFill>
              </a:rPr>
              <a:t>Podpora vědy - Granty - </a:t>
            </a:r>
            <a:r>
              <a:rPr lang="cs-CZ" altLang="cs-CZ" sz="1800" b="1" dirty="0">
                <a:solidFill>
                  <a:schemeClr val="tx1"/>
                </a:solidFill>
              </a:rPr>
              <a:t>Interní grantová 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soutěž – Zásady interní grantové soutěže 2019</a:t>
            </a:r>
          </a:p>
          <a:p>
            <a:pPr algn="ctr">
              <a:buSzPct val="60000"/>
              <a:buNone/>
            </a:pPr>
            <a:endParaRPr lang="cs-CZ" altLang="cs-CZ" sz="1000" b="1" dirty="0" smtClean="0">
              <a:solidFill>
                <a:schemeClr val="tx1"/>
              </a:solidFill>
            </a:endParaRPr>
          </a:p>
          <a:p>
            <a:r>
              <a:rPr lang="cs-CZ" sz="1600" dirty="0" smtClean="0">
                <a:hlinkClick r:id="rId3"/>
              </a:rPr>
              <a:t>Vyhlášení </a:t>
            </a:r>
            <a:r>
              <a:rPr lang="cs-CZ" sz="1600" dirty="0">
                <a:hlinkClick r:id="rId3"/>
              </a:rPr>
              <a:t>Interní grantové soutěže 2019</a:t>
            </a:r>
            <a:endParaRPr lang="cs-CZ" sz="1600" dirty="0"/>
          </a:p>
          <a:p>
            <a:r>
              <a:rPr lang="cs-CZ" sz="1600" dirty="0">
                <a:hlinkClick r:id="rId4"/>
              </a:rPr>
              <a:t>Harmonogram Interní grantové soutěže 2019</a:t>
            </a:r>
            <a:endParaRPr lang="cs-CZ" sz="1600" dirty="0"/>
          </a:p>
          <a:p>
            <a:r>
              <a:rPr lang="cs-CZ" sz="1600" dirty="0">
                <a:hlinkClick r:id="rId5"/>
              </a:rPr>
              <a:t>Pravidla interní grantové soutěže na Vysoké škole ekonomické v Praze</a:t>
            </a:r>
            <a:endParaRPr lang="cs-CZ" sz="1600" dirty="0"/>
          </a:p>
          <a:p>
            <a:r>
              <a:rPr lang="cs-CZ" sz="1600" dirty="0">
                <a:hlinkClick r:id="rId6"/>
              </a:rPr>
              <a:t>Kritéria hodnocení návrhů studentských vědeckých projektů</a:t>
            </a:r>
            <a:endParaRPr lang="cs-CZ" sz="1600" dirty="0"/>
          </a:p>
          <a:p>
            <a:r>
              <a:rPr lang="cs-CZ" sz="1600" dirty="0">
                <a:hlinkClick r:id="rId7"/>
              </a:rPr>
              <a:t>Kritéria hodnocení návrhů projektů na podporu organizace studentské vědecké konference</a:t>
            </a:r>
            <a:endParaRPr lang="cs-CZ" sz="1600" dirty="0"/>
          </a:p>
          <a:p>
            <a:r>
              <a:rPr lang="cs-CZ" sz="1600" dirty="0">
                <a:hlinkClick r:id="rId8"/>
              </a:rPr>
              <a:t>Náměty pro hodnocení závěrečných zpráv studentských vědeckých projektů</a:t>
            </a:r>
            <a:endParaRPr lang="cs-CZ" sz="1600" dirty="0"/>
          </a:p>
          <a:p>
            <a:r>
              <a:rPr lang="cs-CZ" sz="1600" dirty="0">
                <a:hlinkClick r:id="rId9"/>
              </a:rPr>
              <a:t>Grantová komise</a:t>
            </a:r>
            <a:endParaRPr lang="cs-CZ" sz="1600" dirty="0"/>
          </a:p>
          <a:p>
            <a:r>
              <a:rPr lang="cs-CZ" sz="1600" dirty="0">
                <a:hlinkClick r:id="rId10"/>
              </a:rPr>
              <a:t>Grantové rady fakult</a:t>
            </a:r>
            <a:endParaRPr lang="cs-CZ" sz="1600" dirty="0"/>
          </a:p>
          <a:p>
            <a:r>
              <a:rPr lang="cs-CZ" sz="1600" dirty="0">
                <a:hlinkClick r:id="rId11"/>
              </a:rPr>
              <a:t>FAQ</a:t>
            </a:r>
            <a:endParaRPr lang="cs-CZ" sz="1600" dirty="0"/>
          </a:p>
          <a:p>
            <a:pPr algn="ctr">
              <a:buSzPct val="60000"/>
              <a:buNone/>
            </a:pPr>
            <a:endParaRPr lang="cs-CZ" altLang="cs-CZ" sz="1600" b="1" u="sng" dirty="0"/>
          </a:p>
        </p:txBody>
      </p:sp>
    </p:spTree>
    <p:extLst>
      <p:ext uri="{BB962C8B-B14F-4D97-AF65-F5344CB8AC3E}">
        <p14:creationId xmlns:p14="http://schemas.microsoft.com/office/powerpoint/2010/main" val="402027059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748712" cy="51117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ct val="65000"/>
              </a:spcBef>
              <a:buSzPct val="130000"/>
              <a:buNone/>
            </a:pPr>
            <a:r>
              <a:rPr lang="cs-CZ" altLang="cs-CZ" b="1" u="sng" dirty="0" smtClean="0"/>
              <a:t>Organizace IGS 2019</a:t>
            </a:r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Studentská grantová soutěž je financována z prostředků na specifický vysokoškolský </a:t>
            </a:r>
            <a:r>
              <a:rPr lang="cs-CZ" altLang="cs-CZ" sz="1800" b="1" dirty="0">
                <a:solidFill>
                  <a:srgbClr val="333333"/>
                </a:solidFill>
              </a:rPr>
              <a:t>výzkum. O poskytnutí účelové podpory na specifický vysokoškolský výzkum rozhoduje Ministerstvo školství, mládeže a tělovýchovy ČR podle zákona o podpoře výzkumu, experimentálního vývoje a inovací.</a:t>
            </a:r>
            <a:endParaRPr lang="cs-CZ" altLang="cs-CZ" sz="1800" b="1" dirty="0" smtClean="0">
              <a:solidFill>
                <a:srgbClr val="333333"/>
              </a:solidFill>
            </a:endParaRPr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Interní grantová soutěž na Vysoké škole ekonomické v Praze (</a:t>
            </a:r>
            <a:r>
              <a:rPr lang="cs-CZ" altLang="cs-CZ" sz="1800" b="1" i="1" dirty="0" smtClean="0">
                <a:solidFill>
                  <a:srgbClr val="333333"/>
                </a:solidFill>
              </a:rPr>
              <a:t>dále jen VŠE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) </a:t>
            </a:r>
            <a:r>
              <a:rPr lang="cs-CZ" altLang="cs-CZ" sz="1800" b="1" dirty="0">
                <a:solidFill>
                  <a:srgbClr val="333333"/>
                </a:solidFill>
              </a:rPr>
              <a:t>se řídí Grantovým řádem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VŠE a Pravidly IGS uvedenými na str. </a:t>
            </a:r>
            <a:r>
              <a:rPr lang="cs-CZ" altLang="cs-CZ" sz="1800" b="1" i="1" dirty="0" smtClean="0"/>
              <a:t>Zásady </a:t>
            </a:r>
            <a:r>
              <a:rPr lang="cs-CZ" altLang="cs-CZ" sz="1800" b="1" i="1" dirty="0"/>
              <a:t>studentské grantové soutěže (platné pro projekty zahájené od r. 2019) </a:t>
            </a:r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Vyhlášení Interní grantové soutěže 2019</a:t>
            </a:r>
            <a:r>
              <a:rPr lang="cs-CZ" altLang="cs-CZ" sz="1800" b="1" dirty="0" smtClean="0"/>
              <a:t>: </a:t>
            </a:r>
            <a:r>
              <a:rPr lang="cs-CZ" altLang="cs-CZ" sz="1800" b="1" u="sng" dirty="0" smtClean="0"/>
              <a:t>10. října </a:t>
            </a:r>
            <a:r>
              <a:rPr lang="cs-CZ" altLang="cs-CZ" sz="1800" b="1" u="sng" dirty="0" smtClean="0">
                <a:solidFill>
                  <a:srgbClr val="333333"/>
                </a:solidFill>
              </a:rPr>
              <a:t>2018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(viz </a:t>
            </a:r>
            <a:r>
              <a:rPr lang="cs-CZ" altLang="cs-CZ" sz="1800" b="1" i="1" dirty="0" smtClean="0">
                <a:solidFill>
                  <a:srgbClr val="333333"/>
                </a:solidFill>
              </a:rPr>
              <a:t>Harmonogram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na str. </a:t>
            </a:r>
            <a:r>
              <a:rPr lang="cs-CZ" altLang="cs-CZ" sz="1800" b="1" i="1" dirty="0"/>
              <a:t>Zásady studentské grantové soutěže (platné pro projekty zahájené od r. 2019) </a:t>
            </a:r>
            <a:endParaRPr lang="cs-CZ" altLang="cs-CZ" sz="1800" b="1" i="1" dirty="0" smtClean="0"/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endParaRPr lang="cs-CZ" altLang="cs-CZ" sz="1800" b="1" i="1" dirty="0"/>
          </a:p>
          <a:p>
            <a:pPr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Termín uzávěrky přihlášek: </a:t>
            </a:r>
            <a:r>
              <a:rPr lang="cs-CZ" altLang="cs-CZ" sz="1800" b="1" u="sng" dirty="0" smtClean="0"/>
              <a:t>18. prosince 2018</a:t>
            </a:r>
          </a:p>
          <a:p>
            <a:pPr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Začátek řešení projektů: </a:t>
            </a:r>
            <a:r>
              <a:rPr lang="cs-CZ" altLang="cs-CZ" sz="1800" b="1" u="sng" dirty="0" smtClean="0">
                <a:solidFill>
                  <a:srgbClr val="333333"/>
                </a:solidFill>
              </a:rPr>
              <a:t>1. března 2019</a:t>
            </a:r>
          </a:p>
          <a:p>
            <a:pPr marL="457200" lvl="1" indent="0" eaLnBrk="1" hangingPunct="1">
              <a:lnSpc>
                <a:spcPct val="150000"/>
              </a:lnSpc>
              <a:spcBef>
                <a:spcPts val="600"/>
              </a:spcBef>
              <a:buSzPct val="115000"/>
              <a:buNone/>
            </a:pPr>
            <a:endParaRPr lang="cs-CZ" altLang="cs-CZ" sz="18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50000"/>
              </a:lnSpc>
              <a:buSzPct val="115000"/>
              <a:buFont typeface="Wingdings" panose="05000000000000000000" pitchFamily="2" charset="2"/>
              <a:buChar char="§"/>
            </a:pPr>
            <a:endParaRPr lang="cs-CZ" altLang="cs-CZ" sz="2000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90000"/>
              </a:lnSpc>
              <a:buSzPct val="115000"/>
              <a:buFont typeface="Wingdings" panose="05000000000000000000" pitchFamily="2" charset="2"/>
              <a:buChar char="§"/>
            </a:pPr>
            <a:endParaRPr lang="cs-CZ" altLang="cs-CZ" sz="20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4000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035" y="1594110"/>
            <a:ext cx="8544429" cy="4787639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1" u="sng" dirty="0" smtClean="0">
                <a:solidFill>
                  <a:srgbClr val="333333"/>
                </a:solidFill>
              </a:rPr>
              <a:t>Kdo </a:t>
            </a:r>
            <a:r>
              <a:rPr lang="cs-CZ" sz="3200" b="1" u="sng" dirty="0">
                <a:solidFill>
                  <a:srgbClr val="333333"/>
                </a:solidFill>
              </a:rPr>
              <a:t>může podat přihlášku</a:t>
            </a:r>
            <a:r>
              <a:rPr lang="cs-CZ" sz="3200" b="1" u="sng" dirty="0" smtClean="0">
                <a:solidFill>
                  <a:srgbClr val="333333"/>
                </a:solidFill>
              </a:rPr>
              <a:t>?</a:t>
            </a:r>
          </a:p>
          <a:p>
            <a:pPr marL="0" indent="0" algn="ctr">
              <a:buNone/>
            </a:pPr>
            <a:endParaRPr lang="cs-CZ" sz="1000" b="1" dirty="0" smtClean="0">
              <a:solidFill>
                <a:srgbClr val="333333"/>
              </a:solidFill>
            </a:endParaRPr>
          </a:p>
          <a:p>
            <a:pPr lvl="0" algn="just"/>
            <a:r>
              <a:rPr lang="cs-CZ" sz="2400" b="1" dirty="0" smtClean="0">
                <a:solidFill>
                  <a:srgbClr val="333333"/>
                </a:solidFill>
              </a:rPr>
              <a:t>Doktorand </a:t>
            </a:r>
            <a:r>
              <a:rPr lang="cs-CZ" sz="2400" b="1" u="sng" dirty="0" smtClean="0">
                <a:solidFill>
                  <a:srgbClr val="333333"/>
                </a:solidFill>
              </a:rPr>
              <a:t>studující na VŠE </a:t>
            </a:r>
            <a:r>
              <a:rPr lang="cs-CZ" sz="2400" b="1" dirty="0">
                <a:solidFill>
                  <a:srgbClr val="333333"/>
                </a:solidFill>
              </a:rPr>
              <a:t>(v prezenční nebo kombinované formě studia</a:t>
            </a:r>
            <a:r>
              <a:rPr lang="cs-CZ" sz="2400" b="1" dirty="0" smtClean="0">
                <a:solidFill>
                  <a:srgbClr val="333333"/>
                </a:solidFill>
              </a:rPr>
              <a:t>) </a:t>
            </a:r>
          </a:p>
          <a:p>
            <a:pPr lvl="0" algn="just"/>
            <a:r>
              <a:rPr lang="cs-CZ" sz="2400" b="1" dirty="0" smtClean="0">
                <a:solidFill>
                  <a:srgbClr val="333333"/>
                </a:solidFill>
              </a:rPr>
              <a:t>Akademický </a:t>
            </a:r>
            <a:r>
              <a:rPr lang="cs-CZ" sz="2400" b="1" dirty="0">
                <a:solidFill>
                  <a:srgbClr val="333333"/>
                </a:solidFill>
              </a:rPr>
              <a:t>pracovník </a:t>
            </a:r>
            <a:r>
              <a:rPr lang="cs-CZ" sz="2400" b="1" u="sng" dirty="0" smtClean="0">
                <a:solidFill>
                  <a:srgbClr val="333333"/>
                </a:solidFill>
              </a:rPr>
              <a:t>zaměstnaný na VŠE (pracovní poměr), </a:t>
            </a:r>
            <a:r>
              <a:rPr lang="cs-CZ" sz="2400" b="1" i="1" dirty="0" smtClean="0">
                <a:solidFill>
                  <a:srgbClr val="333333"/>
                </a:solidFill>
              </a:rPr>
              <a:t>dále jen AP</a:t>
            </a:r>
          </a:p>
          <a:p>
            <a:pPr marL="0" lvl="0" indent="0" algn="just">
              <a:buNone/>
            </a:pPr>
            <a:endParaRPr lang="cs-CZ" sz="2000" b="1" dirty="0" smtClean="0">
              <a:solidFill>
                <a:srgbClr val="333333"/>
              </a:solidFill>
            </a:endParaRPr>
          </a:p>
          <a:p>
            <a:pPr marL="400050" lvl="1" indent="0" algn="just">
              <a:buNone/>
            </a:pPr>
            <a:r>
              <a:rPr lang="cs-CZ" sz="2400" b="1" u="sng" dirty="0" smtClean="0">
                <a:solidFill>
                  <a:srgbClr val="333333"/>
                </a:solidFill>
              </a:rPr>
              <a:t>Členy </a:t>
            </a:r>
            <a:r>
              <a:rPr lang="cs-CZ" sz="2400" b="1" u="sng" dirty="0">
                <a:solidFill>
                  <a:srgbClr val="333333"/>
                </a:solidFill>
              </a:rPr>
              <a:t>řešitelského týmu </a:t>
            </a:r>
            <a:r>
              <a:rPr lang="cs-CZ" sz="2400" b="1" dirty="0" smtClean="0">
                <a:solidFill>
                  <a:srgbClr val="333333"/>
                </a:solidFill>
              </a:rPr>
              <a:t>můžou být </a:t>
            </a:r>
            <a:r>
              <a:rPr lang="cs-CZ" sz="2400" b="1" dirty="0">
                <a:solidFill>
                  <a:srgbClr val="333333"/>
                </a:solidFill>
              </a:rPr>
              <a:t>studenti doktorského nebo magisterského studijního </a:t>
            </a:r>
            <a:r>
              <a:rPr lang="cs-CZ" sz="2400" b="1" dirty="0" smtClean="0">
                <a:solidFill>
                  <a:srgbClr val="333333"/>
                </a:solidFill>
              </a:rPr>
              <a:t>programu VŠE </a:t>
            </a:r>
            <a:r>
              <a:rPr lang="cs-CZ" sz="2400" b="1" dirty="0">
                <a:solidFill>
                  <a:srgbClr val="333333"/>
                </a:solidFill>
              </a:rPr>
              <a:t>nebo akademičtí, vědečtí, výzkumní nebo vývojoví </a:t>
            </a:r>
            <a:r>
              <a:rPr lang="cs-CZ" sz="2400" b="1" dirty="0" smtClean="0">
                <a:solidFill>
                  <a:srgbClr val="333333"/>
                </a:solidFill>
              </a:rPr>
              <a:t>pracovníci VŠE</a:t>
            </a:r>
            <a:endParaRPr lang="cs-CZ" sz="2400" b="1" dirty="0">
              <a:solidFill>
                <a:srgbClr val="333333"/>
              </a:solidFill>
            </a:endParaRPr>
          </a:p>
          <a:p>
            <a:pPr marL="0" lvl="0" indent="0" algn="just">
              <a:buNone/>
            </a:pPr>
            <a:r>
              <a:rPr lang="cs-CZ" b="1" dirty="0" smtClean="0">
                <a:solidFill>
                  <a:srgbClr val="333333"/>
                </a:solidFill>
              </a:rPr>
              <a:t> </a:t>
            </a:r>
            <a:endParaRPr lang="cs-CZ" b="1" dirty="0"/>
          </a:p>
          <a:p>
            <a:pPr algn="ctr"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endParaRPr lang="cs-CZ" altLang="cs-CZ" b="1" dirty="0" smtClean="0">
              <a:solidFill>
                <a:srgbClr val="000099"/>
              </a:solidFill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748712" cy="489585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T</a:t>
            </a:r>
            <a:r>
              <a:rPr lang="cs-CZ" b="1" dirty="0" smtClean="0"/>
              <a:t>ypy </a:t>
            </a:r>
            <a:r>
              <a:rPr lang="cs-CZ" b="1" dirty="0"/>
              <a:t>projektů a doba jejich </a:t>
            </a:r>
            <a:r>
              <a:rPr lang="cs-CZ" b="1" dirty="0" smtClean="0"/>
              <a:t>řešení </a:t>
            </a:r>
          </a:p>
          <a:p>
            <a:pPr marL="0" indent="0" algn="ctr">
              <a:buNone/>
            </a:pPr>
            <a:endParaRPr lang="cs-CZ" sz="11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1" u="sng" dirty="0" smtClean="0"/>
              <a:t>Vědecký</a:t>
            </a:r>
            <a:r>
              <a:rPr lang="cs-CZ" sz="2000" u="sng" dirty="0" smtClean="0"/>
              <a:t> </a:t>
            </a:r>
            <a:r>
              <a:rPr lang="cs-CZ" sz="2000" b="1" u="sng" dirty="0"/>
              <a:t>projekt </a:t>
            </a:r>
            <a:r>
              <a:rPr lang="cs-CZ" sz="2000" dirty="0"/>
              <a:t>(fakultní, resp. mezifakultní *). Doba </a:t>
            </a:r>
            <a:r>
              <a:rPr lang="cs-CZ" sz="2000" dirty="0" smtClean="0"/>
              <a:t>řešení** tohoto typu projektu </a:t>
            </a:r>
            <a:r>
              <a:rPr lang="cs-CZ" sz="2000" dirty="0"/>
              <a:t>je </a:t>
            </a:r>
            <a:r>
              <a:rPr lang="cs-CZ" sz="2000" b="1" dirty="0"/>
              <a:t>1 až 2 </a:t>
            </a:r>
            <a:r>
              <a:rPr lang="cs-CZ" sz="2000" dirty="0"/>
              <a:t>roky (</a:t>
            </a:r>
            <a:r>
              <a:rPr lang="cs-CZ" sz="2000" b="1" dirty="0" smtClean="0"/>
              <a:t>navrhovatel</a:t>
            </a:r>
            <a:r>
              <a:rPr lang="cs-CZ" sz="2000" dirty="0" smtClean="0"/>
              <a:t> </a:t>
            </a:r>
            <a:r>
              <a:rPr lang="cs-CZ" sz="2000" b="1" dirty="0" smtClean="0"/>
              <a:t>– doktorand)</a:t>
            </a:r>
            <a:r>
              <a:rPr lang="cs-CZ" sz="2000" dirty="0" smtClean="0"/>
              <a:t>, </a:t>
            </a:r>
            <a:r>
              <a:rPr lang="cs-CZ" sz="2000" b="1" dirty="0"/>
              <a:t>1 až 3 </a:t>
            </a:r>
            <a:r>
              <a:rPr lang="cs-CZ" sz="2000" dirty="0"/>
              <a:t>roky (</a:t>
            </a:r>
            <a:r>
              <a:rPr lang="cs-CZ" sz="2000" b="1" dirty="0" smtClean="0"/>
              <a:t>navrhovatel </a:t>
            </a:r>
            <a:r>
              <a:rPr lang="cs-CZ" sz="2000" b="1" dirty="0"/>
              <a:t>- </a:t>
            </a:r>
            <a:r>
              <a:rPr lang="cs-CZ" sz="2000" b="1" dirty="0" smtClean="0"/>
              <a:t>akademický pracovník)</a:t>
            </a:r>
            <a:r>
              <a:rPr lang="cs-CZ" sz="2000" dirty="0" smtClean="0"/>
              <a:t>.</a:t>
            </a:r>
            <a:endParaRPr lang="cs-CZ" sz="2000" b="1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1" u="sng" dirty="0" smtClean="0"/>
              <a:t>Projekt </a:t>
            </a:r>
            <a:r>
              <a:rPr lang="cs-CZ" sz="2000" b="1" u="sng" dirty="0"/>
              <a:t>na organizaci studentské vědecké konference konané v ČR </a:t>
            </a:r>
            <a:r>
              <a:rPr lang="cs-CZ" sz="2000" dirty="0" smtClean="0"/>
              <a:t>(jen fakultní</a:t>
            </a:r>
            <a:r>
              <a:rPr lang="cs-CZ" sz="2000" dirty="0"/>
              <a:t>). Doba řešení </a:t>
            </a:r>
            <a:r>
              <a:rPr lang="cs-CZ" sz="2000" dirty="0" smtClean="0"/>
              <a:t>takového projektu </a:t>
            </a:r>
            <a:r>
              <a:rPr lang="cs-CZ" sz="2000" dirty="0"/>
              <a:t>je 1 až 2 </a:t>
            </a:r>
            <a:r>
              <a:rPr lang="cs-CZ" sz="2000" dirty="0" smtClean="0"/>
              <a:t>roky.</a:t>
            </a:r>
          </a:p>
          <a:p>
            <a:pPr marL="0" lvl="0" indent="0" algn="just">
              <a:buNone/>
            </a:pPr>
            <a:endParaRPr lang="cs-CZ" sz="1000" dirty="0" smtClean="0"/>
          </a:p>
          <a:p>
            <a:pPr marL="0" lvl="0" indent="0" algn="just">
              <a:buNone/>
            </a:pPr>
            <a:r>
              <a:rPr lang="cs-CZ" sz="2000" dirty="0" smtClean="0"/>
              <a:t>V</a:t>
            </a:r>
            <a:r>
              <a:rPr lang="cs-CZ" sz="2000" dirty="0"/>
              <a:t> roce vyhlášení soutěže může </a:t>
            </a:r>
            <a:r>
              <a:rPr lang="cs-CZ" sz="2000" dirty="0" smtClean="0"/>
              <a:t>navrhovatel </a:t>
            </a:r>
            <a:r>
              <a:rPr lang="cs-CZ" sz="2000" dirty="0"/>
              <a:t>podat </a:t>
            </a:r>
            <a:r>
              <a:rPr lang="cs-CZ" sz="2000" b="1" dirty="0"/>
              <a:t>pouze 1 vědecký projekt a 1 projekt na organizaci studentské vědecké </a:t>
            </a:r>
            <a:r>
              <a:rPr lang="cs-CZ" sz="2000" b="1" dirty="0" smtClean="0"/>
              <a:t>konference.</a:t>
            </a:r>
            <a:r>
              <a:rPr lang="cs-CZ" sz="2000" dirty="0" smtClean="0"/>
              <a:t> </a:t>
            </a:r>
            <a:r>
              <a:rPr lang="cs-CZ" sz="2000" dirty="0"/>
              <a:t>D</a:t>
            </a:r>
            <a:r>
              <a:rPr lang="cs-CZ" sz="2000" dirty="0" smtClean="0"/>
              <a:t>alších </a:t>
            </a:r>
            <a:r>
              <a:rPr lang="cs-CZ" sz="2000" dirty="0"/>
              <a:t>projektů se může zúčastnit pouze jako člen řešitelského týmu. </a:t>
            </a:r>
            <a:endParaRPr lang="cs-CZ" sz="2000" dirty="0" smtClean="0"/>
          </a:p>
          <a:p>
            <a:pPr marL="0" lvl="0" indent="0" algn="just">
              <a:buNone/>
            </a:pPr>
            <a:r>
              <a:rPr lang="cs-CZ" sz="1800" dirty="0" smtClean="0"/>
              <a:t>Přihlášku je možné podat v </a:t>
            </a:r>
            <a:r>
              <a:rPr lang="cs-CZ" sz="1800" dirty="0"/>
              <a:t>angličtině.</a:t>
            </a:r>
            <a:endParaRPr lang="cs-CZ" sz="1800" dirty="0" smtClean="0"/>
          </a:p>
          <a:p>
            <a:pPr marL="0" indent="0">
              <a:buNone/>
            </a:pPr>
            <a:r>
              <a:rPr lang="cs-CZ" sz="1600" dirty="0" smtClean="0"/>
              <a:t>*   </a:t>
            </a:r>
            <a:r>
              <a:rPr lang="cs-CZ" sz="1600" i="1" dirty="0"/>
              <a:t>Možnost podpory mezifakultních projektů je </a:t>
            </a:r>
            <a:r>
              <a:rPr lang="cs-CZ" sz="1600" i="1" dirty="0" smtClean="0"/>
              <a:t>upravena </a:t>
            </a:r>
            <a:r>
              <a:rPr lang="cs-CZ" sz="1600" i="1" dirty="0"/>
              <a:t>ve vyhlášení IGS </a:t>
            </a:r>
            <a:r>
              <a:rPr lang="cs-CZ" sz="1600" i="1" dirty="0" smtClean="0"/>
              <a:t>pro </a:t>
            </a:r>
            <a:r>
              <a:rPr lang="cs-CZ" sz="1600" i="1" dirty="0"/>
              <a:t>příslušný rok.</a:t>
            </a:r>
          </a:p>
          <a:p>
            <a:pPr marL="0" indent="0">
              <a:buNone/>
            </a:pPr>
            <a:r>
              <a:rPr lang="cs-CZ" sz="1600" i="1" dirty="0" smtClean="0"/>
              <a:t>**   Dobou </a:t>
            </a:r>
            <a:r>
              <a:rPr lang="cs-CZ" sz="1600" i="1" dirty="0"/>
              <a:t>řešení projektu se rozumí období od zahájení projektu až po schválení závěrečné zprávy Grantovou komisí.</a:t>
            </a:r>
          </a:p>
          <a:p>
            <a:pPr marL="0" indent="0" eaLnBrk="1" hangingPunct="1">
              <a:buNone/>
            </a:pPr>
            <a:endParaRPr lang="cs-CZ" altLang="cs-CZ" sz="2400" i="1" dirty="0" smtClean="0">
              <a:solidFill>
                <a:srgbClr val="000099"/>
              </a:solidFill>
            </a:endParaRPr>
          </a:p>
          <a:p>
            <a:pPr lvl="1" eaLnBrk="1" hangingPunct="1"/>
            <a:endParaRPr lang="cs-CZ" altLang="cs-CZ" sz="2400" dirty="0" smtClean="0">
              <a:solidFill>
                <a:srgbClr val="000099"/>
              </a:solidFill>
            </a:endParaRPr>
          </a:p>
          <a:p>
            <a:pPr eaLnBrk="1" hangingPunct="1"/>
            <a:endParaRPr lang="cs-CZ" altLang="cs-CZ" sz="2400" dirty="0" smtClean="0">
              <a:solidFill>
                <a:srgbClr val="000099"/>
              </a:solidFill>
            </a:endParaRPr>
          </a:p>
          <a:p>
            <a:pPr eaLnBrk="1" hangingPunct="1"/>
            <a:endParaRPr lang="cs-CZ" altLang="cs-CZ" dirty="0" smtClean="0">
              <a:solidFill>
                <a:srgbClr val="000099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 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89" name="Text Box 412"/>
          <p:cNvSpPr txBox="1">
            <a:spLocks noChangeArrowheads="1"/>
          </p:cNvSpPr>
          <p:nvPr/>
        </p:nvSpPr>
        <p:spPr bwMode="auto">
          <a:xfrm>
            <a:off x="3419475" y="17002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1484784"/>
            <a:ext cx="7743612" cy="514144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u="sng" dirty="0" smtClean="0"/>
              <a:t>Definice projektů*</a:t>
            </a:r>
            <a:endParaRPr lang="cs-CZ" b="1" u="sng" dirty="0"/>
          </a:p>
          <a:p>
            <a:pPr lvl="0" algn="just"/>
            <a:r>
              <a:rPr lang="cs-CZ" sz="2000" dirty="0"/>
              <a:t>Za </a:t>
            </a:r>
            <a:r>
              <a:rPr lang="cs-CZ" sz="2000" b="1" dirty="0"/>
              <a:t>fakultní </a:t>
            </a:r>
            <a:r>
              <a:rPr lang="cs-CZ" sz="2000" dirty="0"/>
              <a:t>je považován </a:t>
            </a:r>
            <a:r>
              <a:rPr lang="cs-CZ" sz="2000" dirty="0" smtClean="0"/>
              <a:t>projekt</a:t>
            </a:r>
            <a:r>
              <a:rPr lang="cs-CZ" sz="2000" dirty="0"/>
              <a:t>, který řeší téma zahrnující obory dané fakulty a v jehož řešitelském týmu jsou </a:t>
            </a:r>
            <a:r>
              <a:rPr lang="cs-CZ" sz="2000" u="sng" dirty="0"/>
              <a:t>převážně </a:t>
            </a:r>
            <a:r>
              <a:rPr lang="cs-CZ" sz="2000" dirty="0"/>
              <a:t>zastoupeni akademičtí pracovníci a studenti dané fakulty (</a:t>
            </a:r>
            <a:r>
              <a:rPr lang="cs-CZ" sz="2000" u="sng" dirty="0" smtClean="0"/>
              <a:t>v týmu </a:t>
            </a:r>
            <a:r>
              <a:rPr lang="cs-CZ" sz="2000" u="sng" dirty="0"/>
              <a:t>můžou být i zástupci jiné fakulty, jestli je to pro řešení </a:t>
            </a:r>
            <a:r>
              <a:rPr lang="cs-CZ" sz="2000" u="sng" dirty="0" smtClean="0"/>
              <a:t>projektu nezbytné</a:t>
            </a:r>
            <a:r>
              <a:rPr lang="cs-CZ" sz="2000" u="sng" dirty="0"/>
              <a:t>).</a:t>
            </a:r>
            <a:endParaRPr lang="cs-CZ" sz="2000" u="sng" dirty="0" smtClean="0"/>
          </a:p>
          <a:p>
            <a:pPr lvl="0" algn="just"/>
            <a:r>
              <a:rPr lang="cs-CZ" sz="2000" dirty="0" smtClean="0"/>
              <a:t>Za </a:t>
            </a:r>
            <a:r>
              <a:rPr lang="cs-CZ" sz="2000" b="1" dirty="0"/>
              <a:t>mezifakultní </a:t>
            </a:r>
            <a:r>
              <a:rPr lang="cs-CZ" sz="2000" dirty="0"/>
              <a:t>je považován takový projekt, který řeší </a:t>
            </a:r>
            <a:r>
              <a:rPr lang="cs-CZ" sz="2000" u="sng" dirty="0"/>
              <a:t>mezioborové téma zahrnující obory různých fakult.</a:t>
            </a:r>
            <a:r>
              <a:rPr lang="cs-CZ" sz="2000" dirty="0"/>
              <a:t> Zadání takového projektu musí být koncipováno tak, aby řešené téma propojovalo alespoň dvě odlišné disciplíny za účelem komplexního řešení problému. Minimálně 80 % z požadovaných finančních prostředků na tento projekt musí být rozděleno paritně mezi minimálně dvě fakulty VŠE.</a:t>
            </a:r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r>
              <a:rPr lang="cs-CZ" sz="2000" dirty="0" smtClean="0"/>
              <a:t>* </a:t>
            </a:r>
            <a:r>
              <a:rPr lang="cs-CZ" sz="1800" i="1" dirty="0" smtClean="0"/>
              <a:t>Definice </a:t>
            </a:r>
            <a:r>
              <a:rPr lang="cs-CZ" sz="1800" i="1" dirty="0"/>
              <a:t>projektů je vždy uvedena ve vyhlášení soutěže </a:t>
            </a:r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66CCFF"/>
                </a:solidFill>
              </a:rPr>
              <a:t> 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484785"/>
            <a:ext cx="8136707" cy="54086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4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co je nutné dát pozor při tvorbě </a:t>
            </a:r>
            <a:r>
              <a:rPr lang="cs-CZ" sz="24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přihlášky</a:t>
            </a:r>
            <a:endParaRPr lang="cs-CZ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7544" y="2025650"/>
            <a:ext cx="8136707" cy="4433287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2000" dirty="0" smtClean="0"/>
              <a:t>1</a:t>
            </a:r>
            <a:r>
              <a:rPr lang="cs-CZ" sz="2000" b="1" dirty="0" smtClean="0"/>
              <a:t>.  </a:t>
            </a:r>
            <a:r>
              <a:rPr lang="cs-CZ" sz="2000" b="1" u="sng" dirty="0" smtClean="0"/>
              <a:t>Složení </a:t>
            </a:r>
            <a:r>
              <a:rPr lang="cs-CZ" sz="2000" b="1" u="sng" dirty="0"/>
              <a:t>týmu</a:t>
            </a:r>
          </a:p>
          <a:p>
            <a:pPr lvl="0" algn="just"/>
            <a:r>
              <a:rPr lang="cs-CZ" sz="2000" dirty="0" smtClean="0"/>
              <a:t>Doktorand-navrhovatel </a:t>
            </a:r>
            <a:r>
              <a:rPr lang="cs-CZ" sz="2000" u="sng" dirty="0"/>
              <a:t>musí mít </a:t>
            </a:r>
            <a:r>
              <a:rPr lang="cs-CZ" sz="2000" dirty="0"/>
              <a:t>v řešitelském týmu </a:t>
            </a:r>
            <a:r>
              <a:rPr lang="cs-CZ" sz="2000" u="sng" dirty="0"/>
              <a:t>svého školitele</a:t>
            </a:r>
            <a:r>
              <a:rPr lang="cs-CZ" sz="2000" dirty="0"/>
              <a:t>, který bude odborným garantem </a:t>
            </a:r>
            <a:r>
              <a:rPr lang="cs-CZ" sz="2000" dirty="0" smtClean="0"/>
              <a:t>projektu. </a:t>
            </a:r>
            <a:r>
              <a:rPr lang="cs-CZ" sz="2000" dirty="0"/>
              <a:t>J</a:t>
            </a:r>
            <a:r>
              <a:rPr lang="cs-CZ" sz="2000" u="sng" dirty="0" smtClean="0"/>
              <a:t>e </a:t>
            </a:r>
            <a:r>
              <a:rPr lang="cs-CZ" sz="2000" u="sng" dirty="0"/>
              <a:t>nutné uvést ho jako člena týmu </a:t>
            </a:r>
            <a:r>
              <a:rPr lang="cs-CZ" sz="2000" u="sng" dirty="0" smtClean="0"/>
              <a:t>včetně </a:t>
            </a:r>
            <a:r>
              <a:rPr lang="cs-CZ" sz="2000" u="sng" dirty="0"/>
              <a:t>jeho kapacity (hod/rok</a:t>
            </a:r>
            <a:r>
              <a:rPr lang="cs-CZ" sz="2000" u="sng" dirty="0" smtClean="0"/>
              <a:t>)</a:t>
            </a:r>
            <a:endParaRPr lang="cs-CZ" sz="2000" dirty="0"/>
          </a:p>
          <a:p>
            <a:pPr lvl="0" algn="just"/>
            <a:r>
              <a:rPr lang="cs-CZ" sz="2000" dirty="0" smtClean="0"/>
              <a:t>Navrhovatel - akademický </a:t>
            </a:r>
            <a:r>
              <a:rPr lang="cs-CZ" sz="2000" dirty="0"/>
              <a:t>pracovník </a:t>
            </a:r>
            <a:r>
              <a:rPr lang="cs-CZ" sz="2000" dirty="0" smtClean="0"/>
              <a:t>VŠE, </a:t>
            </a:r>
            <a:r>
              <a:rPr lang="cs-CZ" sz="2000" dirty="0"/>
              <a:t>který </a:t>
            </a:r>
            <a:r>
              <a:rPr lang="cs-CZ" sz="2000" dirty="0" smtClean="0"/>
              <a:t>současně není </a:t>
            </a:r>
            <a:r>
              <a:rPr lang="cs-CZ" sz="2000" dirty="0"/>
              <a:t>doktorandem VŠE, </a:t>
            </a:r>
            <a:r>
              <a:rPr lang="cs-CZ" sz="2000" u="sng" dirty="0"/>
              <a:t>musí mít v řešitelském týmu studenty </a:t>
            </a:r>
            <a:r>
              <a:rPr lang="cs-CZ" sz="2000" u="sng" dirty="0" smtClean="0"/>
              <a:t>doktorského nebo magisterského </a:t>
            </a:r>
            <a:r>
              <a:rPr lang="cs-CZ" sz="2000" u="sng" dirty="0"/>
              <a:t>studia </a:t>
            </a:r>
            <a:r>
              <a:rPr lang="cs-CZ" sz="2000" u="sng" dirty="0" smtClean="0"/>
              <a:t>VŠE</a:t>
            </a:r>
            <a:endParaRPr lang="cs-CZ" sz="2000" u="sng" dirty="0"/>
          </a:p>
          <a:p>
            <a:pPr lvl="0" algn="just"/>
            <a:r>
              <a:rPr lang="cs-CZ" sz="2000" b="1" u="sng" dirty="0"/>
              <a:t>Počet studentů doktorského nebo magisterského studijního programu v řešitelském týmu je alespoň roven počtu ostatních členů řešitelského </a:t>
            </a:r>
            <a:r>
              <a:rPr lang="cs-CZ" sz="2000" b="1" u="sng" dirty="0" smtClean="0"/>
              <a:t>týmu</a:t>
            </a:r>
            <a:endParaRPr lang="cs-CZ" sz="2000" b="1" u="sng" dirty="0"/>
          </a:p>
          <a:p>
            <a:pPr marL="0" indent="0" algn="just">
              <a:buNone/>
            </a:pPr>
            <a:r>
              <a:rPr lang="cs-CZ" sz="1400" i="1" u="sng" dirty="0" smtClean="0"/>
              <a:t>Doporučení </a:t>
            </a:r>
            <a:r>
              <a:rPr lang="cs-CZ" sz="1400" i="1" u="sng" dirty="0"/>
              <a:t>pro doktorandy</a:t>
            </a:r>
            <a:r>
              <a:rPr lang="cs-CZ" sz="1400" i="1" dirty="0"/>
              <a:t>: mít v týmu dalšího doktoranda, který by mohl v případě potřeby projekt převzít. </a:t>
            </a:r>
            <a:endParaRPr lang="cs-CZ" sz="1400" i="1" dirty="0" smtClean="0"/>
          </a:p>
          <a:p>
            <a:pPr marL="0" indent="0" algn="just">
              <a:buNone/>
            </a:pPr>
            <a:r>
              <a:rPr lang="cs-CZ" sz="1400" i="1" u="sng" dirty="0" smtClean="0"/>
              <a:t>Doporučení </a:t>
            </a:r>
            <a:r>
              <a:rPr lang="cs-CZ" sz="1400" i="1" u="sng" dirty="0"/>
              <a:t>pro AP: </a:t>
            </a:r>
            <a:r>
              <a:rPr lang="cs-CZ" sz="1400" i="1" dirty="0"/>
              <a:t>mít v týmu víc studentů než AP. </a:t>
            </a:r>
            <a:endParaRPr lang="cs-CZ" sz="1400" i="1" dirty="0" smtClean="0"/>
          </a:p>
          <a:p>
            <a:pPr marL="0" indent="0" algn="just">
              <a:buNone/>
            </a:pPr>
            <a:r>
              <a:rPr lang="cs-CZ" sz="1400" i="1" dirty="0" smtClean="0"/>
              <a:t>Nebude-li </a:t>
            </a:r>
            <a:r>
              <a:rPr lang="cs-CZ" sz="1400" i="1" dirty="0"/>
              <a:t>řešitel moci pokračovat v řešení projektu, stává se řešitelem spoluřešitel splňující podmínky IGS, jinak bude projekt ukončen. </a:t>
            </a:r>
          </a:p>
          <a:p>
            <a:pPr marL="0" indent="0" algn="just">
              <a:buNone/>
            </a:pPr>
            <a:endParaRPr lang="cs-CZ" sz="1600" i="1" dirty="0"/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895850"/>
          </a:xfrm>
        </p:spPr>
        <p:txBody>
          <a:bodyPr/>
          <a:lstStyle/>
          <a:p>
            <a:pPr marL="457200" lvl="1" indent="0" algn="ctr" eaLnBrk="1" hangingPunct="1">
              <a:spcBef>
                <a:spcPct val="40000"/>
              </a:spcBef>
              <a:buNone/>
            </a:pPr>
            <a:r>
              <a:rPr lang="cs-CZ" altLang="cs-CZ" sz="2000" b="1" i="1" u="sng" dirty="0"/>
              <a:t>Na co je nutné dát pozor při tvorbě </a:t>
            </a:r>
            <a:r>
              <a:rPr lang="cs-CZ" altLang="cs-CZ" sz="2000" b="1" i="1" u="sng" dirty="0" smtClean="0"/>
              <a:t>přihlášky</a:t>
            </a:r>
            <a:endParaRPr lang="cs-CZ" altLang="cs-CZ" sz="2000" b="1" i="1" u="sng" dirty="0"/>
          </a:p>
          <a:p>
            <a:pPr marL="457200" lvl="1" indent="0" eaLnBrk="1" hangingPunct="1">
              <a:spcBef>
                <a:spcPct val="40000"/>
              </a:spcBef>
              <a:buNone/>
            </a:pPr>
            <a:r>
              <a:rPr lang="cs-CZ" altLang="cs-CZ" sz="2400" b="1" dirty="0" smtClean="0"/>
              <a:t>2.	Tvorba rozpočtu</a:t>
            </a:r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Podíl </a:t>
            </a:r>
            <a:r>
              <a:rPr lang="cs-CZ" altLang="cs-CZ" sz="2000" dirty="0"/>
              <a:t>stipendií studentů </a:t>
            </a:r>
            <a:r>
              <a:rPr lang="cs-CZ" altLang="cs-CZ" sz="2000" dirty="0" smtClean="0"/>
              <a:t>na </a:t>
            </a:r>
            <a:r>
              <a:rPr lang="cs-CZ" altLang="cs-CZ" sz="2000" dirty="0"/>
              <a:t>celkových osobních nákladech (včetně stipendií) </a:t>
            </a:r>
            <a:r>
              <a:rPr lang="cs-CZ" altLang="cs-CZ" sz="2000" b="1" u="sng" dirty="0"/>
              <a:t>musí činit více než 60 </a:t>
            </a:r>
            <a:r>
              <a:rPr lang="cs-CZ" altLang="cs-CZ" sz="2000" b="1" u="sng" dirty="0" smtClean="0"/>
              <a:t>%</a:t>
            </a:r>
            <a:endParaRPr lang="cs-CZ" altLang="cs-CZ" sz="2000" b="1" u="sng" dirty="0"/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Finanční prostředky z grantu jsou určeny studentům a </a:t>
            </a:r>
            <a:r>
              <a:rPr lang="cs-CZ" altLang="cs-CZ" sz="2000" dirty="0" smtClean="0"/>
              <a:t>akademickým pracovníkům VŠE, </a:t>
            </a:r>
            <a:r>
              <a:rPr lang="cs-CZ" altLang="cs-CZ" sz="2000" dirty="0"/>
              <a:t>kteří jsou v projektu uvedeni </a:t>
            </a:r>
            <a:r>
              <a:rPr lang="cs-CZ" altLang="cs-CZ" sz="2000" b="1" dirty="0"/>
              <a:t>jmenovitě.</a:t>
            </a:r>
            <a:r>
              <a:rPr lang="cs-CZ" altLang="cs-CZ" sz="2000" dirty="0"/>
              <a:t> O rozšíření týmu a změny v rozpočtu je nutné žádat </a:t>
            </a:r>
            <a:r>
              <a:rPr lang="cs-CZ" altLang="cs-CZ" sz="2000" dirty="0" smtClean="0"/>
              <a:t>GRF.</a:t>
            </a:r>
            <a:endParaRPr lang="cs-CZ" altLang="cs-CZ" sz="2000" dirty="0"/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Z grantu nelze hradit vzdělávací akce jako studijní pobyty, stáže aj., pedagogickou ani administrativní činnost. Z grantu lze hradit pouze neinvestiční </a:t>
            </a:r>
            <a:r>
              <a:rPr lang="cs-CZ" altLang="cs-CZ" sz="2000" dirty="0" smtClean="0"/>
              <a:t>náklady</a:t>
            </a:r>
          </a:p>
          <a:p>
            <a:pPr marL="457200" lvl="1" indent="0" eaLnBrk="1" hangingPunct="1">
              <a:spcBef>
                <a:spcPct val="40000"/>
              </a:spcBef>
              <a:buNone/>
            </a:pPr>
            <a:endParaRPr lang="cs-CZ" altLang="cs-CZ" sz="1200" dirty="0"/>
          </a:p>
          <a:p>
            <a:pPr marL="457200" lvl="1" indent="0" eaLnBrk="1" hangingPunct="1">
              <a:spcBef>
                <a:spcPct val="40000"/>
              </a:spcBef>
              <a:buNone/>
            </a:pPr>
            <a:endParaRPr lang="cs-CZ" altLang="cs-CZ" dirty="0" smtClean="0">
              <a:solidFill>
                <a:srgbClr val="FF0000"/>
              </a:solidFill>
            </a:endParaRP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3200" dirty="0" smtClean="0">
              <a:solidFill>
                <a:schemeClr val="accent2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4000" dirty="0" smtClean="0">
                <a:solidFill>
                  <a:srgbClr val="66CCFF"/>
                </a:solidFill>
              </a:rPr>
              <a:t> </a:t>
            </a:r>
            <a:r>
              <a:rPr lang="cs-CZ" altLang="cs-CZ" sz="3200" dirty="0" smtClean="0">
                <a:solidFill>
                  <a:srgbClr val="66CCFF"/>
                </a:solidFill>
              </a:rPr>
              <a:t>IGS 2019</a:t>
            </a:r>
            <a:r>
              <a:rPr lang="cs-CZ" altLang="cs-CZ" sz="3200" u="sng" dirty="0" smtClean="0">
                <a:solidFill>
                  <a:srgbClr val="000099"/>
                </a:solidFill>
              </a:rPr>
              <a:t>             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50825" y="1391707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47210" y="1391706"/>
            <a:ext cx="8629246" cy="5133637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b="1" i="1" u="sng" dirty="0"/>
              <a:t>Na co je nutné dát pozor při tvorbě </a:t>
            </a:r>
            <a:r>
              <a:rPr lang="cs-CZ" sz="1800" b="1" i="1" u="sng" dirty="0" smtClean="0"/>
              <a:t>přihlášky</a:t>
            </a:r>
            <a:endParaRPr lang="cs-CZ" sz="1800" b="1" i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250825" y="1844824"/>
            <a:ext cx="8209607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Z </a:t>
            </a:r>
            <a:r>
              <a:rPr lang="cs-CZ" sz="2000" b="1" dirty="0"/>
              <a:t>grantových prostředků lze hradit: </a:t>
            </a:r>
            <a:endParaRPr lang="cs-CZ" sz="2000" b="1" dirty="0" smtClean="0"/>
          </a:p>
          <a:p>
            <a:pPr marL="0" indent="0" algn="just">
              <a:buNone/>
            </a:pPr>
            <a:r>
              <a:rPr lang="cs-CZ" sz="1600" dirty="0" smtClean="0"/>
              <a:t>-     mzdové </a:t>
            </a:r>
            <a:r>
              <a:rPr lang="cs-CZ" sz="1600" dirty="0"/>
              <a:t>a stipendijní náklady </a:t>
            </a:r>
            <a:r>
              <a:rPr lang="cs-CZ" sz="1400" dirty="0"/>
              <a:t>(doporučená hodinová sazba pro výpočet stipendií studentů DS a MS: 150 Kč/hod),</a:t>
            </a:r>
          </a:p>
          <a:p>
            <a:pPr marL="0" indent="0" algn="just">
              <a:buNone/>
            </a:pPr>
            <a:r>
              <a:rPr lang="cs-CZ" sz="1600" dirty="0" smtClean="0"/>
              <a:t>-      materiální </a:t>
            </a:r>
            <a:r>
              <a:rPr lang="cs-CZ" sz="1600" dirty="0"/>
              <a:t>náklady (materiál, drobný hmotný a nehmotný majetek, knihy, software-materiál aj.),</a:t>
            </a:r>
          </a:p>
          <a:p>
            <a:pPr marL="0" indent="0" algn="just">
              <a:buNone/>
            </a:pPr>
            <a:r>
              <a:rPr lang="cs-CZ" sz="1600" dirty="0" smtClean="0"/>
              <a:t>-      náklady </a:t>
            </a:r>
            <a:r>
              <a:rPr lang="cs-CZ" sz="1600" dirty="0"/>
              <a:t>na služby (zakázky, konzultace, poradenství, knižní výpůjčky, publikační a ediční náklady, software-služby, vložné na domácích konferencích aj.),</a:t>
            </a:r>
          </a:p>
          <a:p>
            <a:pPr marL="0" indent="0" algn="just">
              <a:buNone/>
            </a:pPr>
            <a:r>
              <a:rPr lang="cs-CZ" sz="1600" dirty="0" smtClean="0"/>
              <a:t>-        cestovní </a:t>
            </a:r>
            <a:r>
              <a:rPr lang="cs-CZ" sz="1600" dirty="0"/>
              <a:t>náklady, pokud přímo souvisejí s řešením projektu,</a:t>
            </a:r>
          </a:p>
          <a:p>
            <a:pPr marL="0" indent="0" algn="just">
              <a:buNone/>
            </a:pPr>
            <a:r>
              <a:rPr lang="cs-CZ" sz="1600" dirty="0" smtClean="0"/>
              <a:t>-        sociální </a:t>
            </a:r>
            <a:r>
              <a:rPr lang="cs-CZ" sz="1600" dirty="0"/>
              <a:t>a zdravotní pojištění,</a:t>
            </a:r>
          </a:p>
          <a:p>
            <a:pPr marL="0" indent="0" algn="just">
              <a:buNone/>
            </a:pPr>
            <a:r>
              <a:rPr lang="cs-CZ" sz="1600" dirty="0" smtClean="0"/>
              <a:t>-     ostatní </a:t>
            </a:r>
            <a:r>
              <a:rPr lang="cs-CZ" sz="1600" dirty="0"/>
              <a:t>osobní náklady na základě DPP pro členy řešitelského týmu uzavřené v souvislosti s řešením projektu. </a:t>
            </a:r>
            <a:r>
              <a:rPr lang="cs-CZ" sz="1600" u="sng" dirty="0"/>
              <a:t>Dohody o provedení práce je možné proplácet jen v případě, že činnost, na kterou je dohoda napsána, nemá řešitel uvedenou ve své pracovní náplni (využívá se proto pouze pro výjimečné situace).  </a:t>
            </a:r>
          </a:p>
          <a:p>
            <a:pPr marL="0" indent="0" algn="just">
              <a:buNone/>
            </a:pPr>
            <a:r>
              <a:rPr lang="cs-CZ" sz="1600" dirty="0" smtClean="0"/>
              <a:t>	Je </a:t>
            </a:r>
            <a:r>
              <a:rPr lang="cs-CZ" sz="1600" dirty="0"/>
              <a:t>nutné počítat s režií (15 % z celkové částky určené na projekt</a:t>
            </a:r>
            <a:r>
              <a:rPr lang="cs-CZ" sz="1600" dirty="0" smtClean="0"/>
              <a:t>).</a:t>
            </a:r>
          </a:p>
          <a:p>
            <a:pPr marL="0" indent="0" algn="just">
              <a:buNone/>
            </a:pPr>
            <a:endParaRPr lang="cs-CZ" sz="1000" dirty="0" smtClean="0"/>
          </a:p>
          <a:p>
            <a:pPr marL="0" indent="0" algn="just">
              <a:buNone/>
            </a:pPr>
            <a:r>
              <a:rPr lang="cs-CZ" sz="1400" b="1" i="1" dirty="0"/>
              <a:t>Upozornění: </a:t>
            </a:r>
            <a:r>
              <a:rPr lang="cs-CZ" sz="1400" i="1" dirty="0"/>
              <a:t>při hodnocení přihlášek bude posuzována adekvátnost finančních požadavků a úměrnost finančních požadavků (včetně nároků na mzdy a stipendia) prostředkům, které má fakulta, resp. VŠE k dispozici na specifický výzkum.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itrni_stranka">
  <a:themeElements>
    <a:clrScheme name="vnitrni_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nitrni_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nitrni_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ulni stranka">
  <a:themeElements>
    <a:clrScheme name="Titulni 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ni 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tulni 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</TotalTime>
  <Words>1070</Words>
  <Application>Microsoft Office PowerPoint</Application>
  <PresentationFormat>Předvádění na obrazovce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vnitrni_stranka</vt:lpstr>
      <vt:lpstr>Titulni stranka</vt:lpstr>
      <vt:lpstr>Interní grantová soutěž 2019 (IGS 2019)</vt:lpstr>
      <vt:lpstr>Prezentace aplikace PowerPoint</vt:lpstr>
      <vt:lpstr> IGS 2019                 </vt:lpstr>
      <vt:lpstr> IGS 2019                   </vt:lpstr>
      <vt:lpstr> IGS 2019                   </vt:lpstr>
      <vt:lpstr> IGS 2019                  </vt:lpstr>
      <vt:lpstr> IGS 2019                  </vt:lpstr>
      <vt:lpstr> IGS 2019                   </vt:lpstr>
      <vt:lpstr> IGS 2019              </vt:lpstr>
      <vt:lpstr> IGS 2019                 </vt:lpstr>
      <vt:lpstr>Prezentace aplikace PowerPoint</vt:lpstr>
      <vt:lpstr>IGS 2019</vt:lpstr>
      <vt:lpstr>IGS 2019</vt:lpstr>
      <vt:lpstr> IGS 2019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Galina Cimová</cp:lastModifiedBy>
  <cp:revision>290</cp:revision>
  <cp:lastPrinted>2016-10-12T13:09:27Z</cp:lastPrinted>
  <dcterms:created xsi:type="dcterms:W3CDTF">2008-08-24T19:35:02Z</dcterms:created>
  <dcterms:modified xsi:type="dcterms:W3CDTF">2018-10-19T10:23:30Z</dcterms:modified>
</cp:coreProperties>
</file>